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6.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7.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8.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9.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1.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2.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33.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35.jpeg"/><Relationship Id="rId1" Type="http://schemas.openxmlformats.org/officeDocument/2006/relationships/image" Target="../media/image34.jpe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6.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7.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8.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lang="en-US"/>
              <a:t>Mahesh avvari</a:t>
            </a:r>
            <a:endParaRPr lang="en-US"/>
          </a:p>
          <a:p>
            <a:r>
              <a:rPr lang="en-US"/>
              <a:t>05-06-2024</a:t>
            </a:r>
            <a:endParaRPr lang="en-US"/>
          </a:p>
        </p:txBody>
      </p:sp>
      <p:sp>
        <p:nvSpPr>
          <p:cNvPr id="7" name="Rectangles 6"/>
          <p:cNvSpPr/>
          <p:nvPr/>
        </p:nvSpPr>
        <p:spPr>
          <a:xfrm>
            <a:off x="282575" y="1717040"/>
            <a:ext cx="11626850" cy="1198880"/>
          </a:xfrm>
          <a:prstGeom prst="rect">
            <a:avLst/>
          </a:prstGeom>
          <a:noFill/>
          <a:ln>
            <a:noFill/>
          </a:ln>
        </p:spPr>
        <p:txBody>
          <a:bodyPr wrap="none" rtlCol="0" anchor="t">
            <a:spAutoFit/>
          </a:bodyPr>
          <a:p>
            <a:pPr algn="ctr"/>
            <a:r>
              <a:rPr lang="en-US" sz="7200" b="1" dirty="0">
                <a:solidFill>
                  <a:schemeClr val="tx1"/>
                </a:solidFill>
                <a:effectLst>
                  <a:outerShdw blurRad="38100" dist="19050" dir="2700000" algn="tl" rotWithShape="0">
                    <a:schemeClr val="dk1">
                      <a:alpha val="40000"/>
                    </a:schemeClr>
                  </a:outerShdw>
                </a:effectLst>
              </a:rPr>
              <a:t>Data Science Capstone Project</a:t>
            </a:r>
            <a:endParaRPr lang="en-US" sz="7200" b="1" dirty="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Data Wrangling</a:t>
            </a:r>
            <a:endParaRPr lang="en-US"/>
          </a:p>
        </p:txBody>
      </p:sp>
      <p:sp>
        <p:nvSpPr>
          <p:cNvPr id="3" name="Content Placeholder 2"/>
          <p:cNvSpPr>
            <a:spLocks noGrp="1"/>
          </p:cNvSpPr>
          <p:nvPr>
            <p:ph sz="half" idx="1"/>
          </p:nvPr>
        </p:nvSpPr>
        <p:spPr>
          <a:xfrm>
            <a:off x="838200" y="1825625"/>
            <a:ext cx="6925945" cy="4378960"/>
          </a:xfrm>
        </p:spPr>
        <p:txBody>
          <a:bodyPr>
            <a:normAutofit lnSpcReduction="10000"/>
          </a:bodyPr>
          <a:p>
            <a:r>
              <a:rPr lang="en-US" sz="2000"/>
              <a:t>There are multiple instances in the data set where the booster failed to land successfully. Sometimes a landing attempt was made but was unsuccessful due to an accident; for instance, a landing that was successful in reaching a particular area of the ocean is known as a True Ocean, whereas a landing that was unsuccessful in reaching a certain area of the ocean is known as a False Ocean. If the mission was successful, the landing on a ground pad is indicated by true RTLS. </a:t>
            </a:r>
            <a:endParaRPr lang="en-US" sz="2000"/>
          </a:p>
          <a:p>
            <a:r>
              <a:rPr lang="en-US" sz="2000"/>
              <a:t>A false RTLS indicates an unsuccessful landing. Real ASDS denotes a mission outcome that was accomplished through a drone ship landing. False ASDS refers to a drone ship landing that was unsuccessful.</a:t>
            </a:r>
            <a:endParaRPr lang="en-US" sz="2000"/>
          </a:p>
          <a:p>
            <a:r>
              <a:rPr lang="en-US" sz="2000"/>
              <a:t>Mostly, we turn those results into Training Labels, where "0" denotes an unsuccessful booster landing and "1" indicates a successful booster landing.</a:t>
            </a:r>
            <a:endParaRPr lang="en-US" sz="2000"/>
          </a:p>
        </p:txBody>
      </p:sp>
      <p:pic>
        <p:nvPicPr>
          <p:cNvPr id="6" name="Content Placeholder 5"/>
          <p:cNvPicPr>
            <a:picLocks noChangeAspect="1"/>
          </p:cNvPicPr>
          <p:nvPr>
            <p:ph sz="half" idx="2"/>
          </p:nvPr>
        </p:nvPicPr>
        <p:blipFill>
          <a:blip r:embed="rId1"/>
          <a:stretch>
            <a:fillRect/>
          </a:stretch>
        </p:blipFill>
        <p:spPr>
          <a:xfrm>
            <a:off x="8374380" y="1824990"/>
            <a:ext cx="3326130" cy="43795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EDA with Data Visualization</a:t>
            </a:r>
            <a:endParaRPr lang="en-US"/>
          </a:p>
        </p:txBody>
      </p:sp>
      <p:sp>
        <p:nvSpPr>
          <p:cNvPr id="3" name="Content Placeholder 2"/>
          <p:cNvSpPr>
            <a:spLocks noGrp="1"/>
          </p:cNvSpPr>
          <p:nvPr>
            <p:ph sz="half" idx="1"/>
          </p:nvPr>
        </p:nvSpPr>
        <p:spPr>
          <a:xfrm>
            <a:off x="838200" y="1825625"/>
            <a:ext cx="10516235" cy="4351655"/>
          </a:xfrm>
        </p:spPr>
        <p:txBody>
          <a:bodyPr>
            <a:normAutofit/>
          </a:bodyPr>
          <a:p>
            <a:pPr>
              <a:lnSpc>
                <a:spcPct val="100000"/>
              </a:lnSpc>
              <a:spcBef>
                <a:spcPts val="1400"/>
              </a:spcBef>
              <a:buClr>
                <a:schemeClr val="bg1">
                  <a:lumMod val="95000"/>
                  <a:lumOff val="5000"/>
                </a:schemeClr>
              </a:buClr>
            </a:pPr>
            <a:r>
              <a:rPr lang="en-US" sz="1800" dirty="0">
                <a:solidFill>
                  <a:schemeClr val="tx1"/>
                </a:solidFill>
                <a:latin typeface="Abadi"/>
                <a:sym typeface="+mn-ea"/>
              </a:rPr>
              <a:t>Charts plotted are:</a:t>
            </a:r>
            <a:endParaRPr lang="en-US" sz="1800" dirty="0">
              <a:solidFill>
                <a:schemeClr val="tx1"/>
              </a:solidFill>
              <a:latin typeface="Abadi"/>
            </a:endParaRPr>
          </a:p>
          <a:p>
            <a:pPr algn="just">
              <a:lnSpc>
                <a:spcPct val="100000"/>
              </a:lnSpc>
              <a:spcBef>
                <a:spcPts val="1400"/>
              </a:spcBef>
              <a:buClr>
                <a:schemeClr val="bg1">
                  <a:lumMod val="95000"/>
                  <a:lumOff val="5000"/>
                </a:schemeClr>
              </a:buClr>
            </a:pPr>
            <a:r>
              <a:rPr lang="en-US" sz="1800" dirty="0">
                <a:solidFill>
                  <a:schemeClr val="tx1"/>
                </a:solidFill>
                <a:latin typeface="Abadi"/>
                <a:sym typeface="+mn-ea"/>
              </a:rPr>
              <a:t>	 	</a:t>
            </a:r>
            <a:r>
              <a:rPr lang="en-IN" sz="1800" dirty="0">
                <a:solidFill>
                  <a:schemeClr val="tx1"/>
                </a:solidFill>
                <a:latin typeface="Abadi" panose="020B0604020104020204" pitchFamily="34" charset="0"/>
                <a:sym typeface="+mn-ea"/>
              </a:rPr>
              <a:t>Flight Number vs. Payload Mass, Flight Number vs. Launch Site, Payload Mass vs. Launch Site, Orbit Type vs. Success Rate, Flight Number vs. Orbit Type, Payload Mass vs Orbit Type and Success Rate Yearly Trend</a:t>
            </a:r>
            <a:endParaRPr lang="en-US" sz="1800" dirty="0">
              <a:solidFill>
                <a:schemeClr val="tx1"/>
              </a:solidFill>
              <a:latin typeface="Abadi" panose="020B0604020104020204" pitchFamily="34" charset="0"/>
            </a:endParaRPr>
          </a:p>
          <a:p>
            <a:pPr>
              <a:lnSpc>
                <a:spcPct val="100000"/>
              </a:lnSpc>
              <a:spcBef>
                <a:spcPts val="1400"/>
              </a:spcBef>
              <a:buClr>
                <a:schemeClr val="bg1">
                  <a:lumMod val="95000"/>
                  <a:lumOff val="5000"/>
                </a:schemeClr>
              </a:buClr>
            </a:pPr>
            <a:r>
              <a:rPr lang="en-US" sz="1800" dirty="0">
                <a:solidFill>
                  <a:schemeClr val="tx1"/>
                </a:solidFill>
                <a:latin typeface="Abadi"/>
                <a:sym typeface="+mn-ea"/>
              </a:rPr>
              <a:t>why you used those charts</a:t>
            </a:r>
            <a:endParaRPr lang="en-US" sz="1800" dirty="0">
              <a:solidFill>
                <a:schemeClr val="tx1"/>
              </a:solidFill>
              <a:latin typeface="Abadi"/>
            </a:endParaRPr>
          </a:p>
          <a:p>
            <a:pPr algn="just">
              <a:lnSpc>
                <a:spcPct val="100000"/>
              </a:lnSpc>
              <a:spcBef>
                <a:spcPts val="1400"/>
              </a:spcBef>
              <a:buClr>
                <a:schemeClr val="bg1">
                  <a:lumMod val="95000"/>
                  <a:lumOff val="5000"/>
                </a:schemeClr>
              </a:buClr>
            </a:pPr>
            <a:r>
              <a:rPr lang="en-US" sz="1800" dirty="0">
                <a:solidFill>
                  <a:schemeClr val="tx1"/>
                </a:solidFill>
                <a:latin typeface="Abadi"/>
                <a:sym typeface="+mn-ea"/>
              </a:rPr>
              <a:t> 		</a:t>
            </a:r>
            <a:r>
              <a:rPr lang="en-US" sz="1800" dirty="0">
                <a:solidFill>
                  <a:schemeClr val="tx1"/>
                </a:solidFill>
                <a:latin typeface="Abadi" panose="020B0604020104020204" pitchFamily="34" charset="0"/>
                <a:sym typeface="+mn-ea"/>
              </a:rPr>
              <a:t>Scatter plots show the relationship between variables. If a relationship exists, they could be used in machine learning model.</a:t>
            </a:r>
            <a:endParaRPr lang="en-US" sz="1800" dirty="0">
              <a:solidFill>
                <a:schemeClr val="tx1"/>
              </a:solidFill>
              <a:latin typeface="Abadi" panose="020B0604020104020204" pitchFamily="34" charset="0"/>
            </a:endParaRPr>
          </a:p>
          <a:p>
            <a:pPr marL="0" indent="0">
              <a:buNone/>
            </a:pPr>
            <a:endParaRPr lang="en-US" sz="1800" dirty="0">
              <a:solidFill>
                <a:schemeClr val="tx1"/>
              </a:solidFill>
              <a:latin typeface="Abadi" panose="020B0604020104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EDA with SQL</a:t>
            </a:r>
            <a:endParaRPr lang="en-US"/>
          </a:p>
        </p:txBody>
      </p:sp>
      <p:sp>
        <p:nvSpPr>
          <p:cNvPr id="3" name="Content Placeholder 2"/>
          <p:cNvSpPr>
            <a:spLocks noGrp="1"/>
          </p:cNvSpPr>
          <p:nvPr>
            <p:ph sz="half" idx="1"/>
          </p:nvPr>
        </p:nvSpPr>
        <p:spPr>
          <a:xfrm>
            <a:off x="838200" y="1335405"/>
            <a:ext cx="10784840" cy="4841875"/>
          </a:xfrm>
        </p:spPr>
        <p:txBody>
          <a:bodyPr>
            <a:normAutofit fontScale="60000"/>
          </a:bodyPr>
          <a:p>
            <a:pPr>
              <a:buClr>
                <a:schemeClr val="accent1">
                  <a:lumMod val="60000"/>
                  <a:lumOff val="40000"/>
                </a:schemeClr>
              </a:buClr>
              <a:buFont typeface="Wingdings" panose="05000000000000000000" pitchFamily="2" charset="2"/>
              <a:buChar char="Ø"/>
            </a:pPr>
            <a:r>
              <a:rPr lang="en-US" dirty="0">
                <a:solidFill>
                  <a:schemeClr val="accent1">
                    <a:lumMod val="60000"/>
                    <a:lumOff val="40000"/>
                  </a:schemeClr>
                </a:solidFill>
                <a:sym typeface="+mn-ea"/>
              </a:rPr>
              <a:t>Performed SQL Queries :</a:t>
            </a:r>
            <a:endParaRPr lang="en-US" dirty="0">
              <a:solidFill>
                <a:schemeClr val="accent1">
                  <a:lumMod val="60000"/>
                  <a:lumOff val="40000"/>
                </a:schemeClr>
              </a:solidFill>
            </a:endParaRPr>
          </a:p>
          <a:p>
            <a:pPr algn="just">
              <a:buClr>
                <a:schemeClr val="accent1">
                  <a:lumMod val="60000"/>
                  <a:lumOff val="40000"/>
                </a:schemeClr>
              </a:buClr>
              <a:buFont typeface="Arial" panose="020B0604020202020204" pitchFamily="34" charset="0"/>
              <a:buChar char="•"/>
            </a:pPr>
            <a:r>
              <a:rPr lang="en-US" dirty="0">
                <a:latin typeface="Abadi" panose="020B0604020104020204" pitchFamily="34" charset="0"/>
                <a:sym typeface="+mn-ea"/>
              </a:rPr>
              <a:t>Displaying the names of the unique launch sites in the space mission </a:t>
            </a:r>
            <a:endParaRPr lang="en-US" dirty="0">
              <a:latin typeface="Abadi" panose="020B0604020104020204" pitchFamily="34" charset="0"/>
            </a:endParaRPr>
          </a:p>
          <a:p>
            <a:pPr algn="just">
              <a:buClr>
                <a:schemeClr val="accent1">
                  <a:lumMod val="60000"/>
                  <a:lumOff val="40000"/>
                </a:schemeClr>
              </a:buClr>
              <a:buFont typeface="Arial" panose="020B0604020202020204" pitchFamily="34" charset="0"/>
              <a:buChar char="•"/>
            </a:pPr>
            <a:r>
              <a:rPr lang="en-US" dirty="0">
                <a:latin typeface="Abadi" panose="020B0604020104020204" pitchFamily="34" charset="0"/>
                <a:sym typeface="+mn-ea"/>
              </a:rPr>
              <a:t>Displaying 5 records where launch sites begin with the string ‘CCA’</a:t>
            </a:r>
            <a:endParaRPr lang="en-US" dirty="0">
              <a:latin typeface="Abadi" panose="020B0604020104020204" pitchFamily="34" charset="0"/>
            </a:endParaRPr>
          </a:p>
          <a:p>
            <a:pPr algn="just">
              <a:buClr>
                <a:schemeClr val="accent1">
                  <a:lumMod val="60000"/>
                  <a:lumOff val="40000"/>
                </a:schemeClr>
              </a:buClr>
              <a:buFont typeface="Arial" panose="020B0604020202020204" pitchFamily="34" charset="0"/>
              <a:buChar char="•"/>
            </a:pPr>
            <a:r>
              <a:rPr lang="en-US" dirty="0">
                <a:latin typeface="Abadi" panose="020B0604020104020204" pitchFamily="34" charset="0"/>
                <a:sym typeface="+mn-ea"/>
              </a:rPr>
              <a:t>Displaying the total payload mass carried by boosters launched by NASA (CRS) </a:t>
            </a:r>
            <a:endParaRPr lang="en-US" dirty="0">
              <a:latin typeface="Abadi" panose="020B0604020104020204" pitchFamily="34" charset="0"/>
            </a:endParaRPr>
          </a:p>
          <a:p>
            <a:pPr algn="just">
              <a:buClr>
                <a:schemeClr val="accent1">
                  <a:lumMod val="60000"/>
                  <a:lumOff val="40000"/>
                </a:schemeClr>
              </a:buClr>
              <a:buFont typeface="Arial" panose="020B0604020202020204" pitchFamily="34" charset="0"/>
              <a:buChar char="•"/>
            </a:pPr>
            <a:r>
              <a:rPr lang="en-US" dirty="0">
                <a:latin typeface="Abadi" panose="020B0604020104020204" pitchFamily="34" charset="0"/>
                <a:sym typeface="+mn-ea"/>
              </a:rPr>
              <a:t>Displaying average payload mass carried by booster version F9 v1.1 </a:t>
            </a:r>
            <a:endParaRPr lang="en-US" dirty="0">
              <a:latin typeface="Abadi" panose="020B0604020104020204" pitchFamily="34" charset="0"/>
            </a:endParaRPr>
          </a:p>
          <a:p>
            <a:pPr algn="just">
              <a:buClr>
                <a:schemeClr val="accent1">
                  <a:lumMod val="60000"/>
                  <a:lumOff val="40000"/>
                </a:schemeClr>
              </a:buClr>
              <a:buFont typeface="Arial" panose="020B0604020202020204" pitchFamily="34" charset="0"/>
              <a:buChar char="•"/>
            </a:pPr>
            <a:r>
              <a:rPr lang="en-US" dirty="0">
                <a:latin typeface="Abadi" panose="020B0604020104020204" pitchFamily="34" charset="0"/>
                <a:sym typeface="+mn-ea"/>
              </a:rPr>
              <a:t>Listing the date when the first successful landing outcome in ground pad was achieved </a:t>
            </a:r>
            <a:endParaRPr lang="en-US" dirty="0">
              <a:latin typeface="Abadi" panose="020B0604020104020204" pitchFamily="34" charset="0"/>
            </a:endParaRPr>
          </a:p>
          <a:p>
            <a:pPr algn="just">
              <a:buClr>
                <a:schemeClr val="accent1">
                  <a:lumMod val="60000"/>
                  <a:lumOff val="40000"/>
                </a:schemeClr>
              </a:buClr>
              <a:buFont typeface="Arial" panose="020B0604020202020204" pitchFamily="34" charset="0"/>
              <a:buChar char="•"/>
            </a:pPr>
            <a:r>
              <a:rPr lang="en-US" dirty="0">
                <a:latin typeface="Abadi" panose="020B0604020104020204" pitchFamily="34" charset="0"/>
                <a:sym typeface="+mn-ea"/>
              </a:rPr>
              <a:t>Listing the names of the boosters which have success in drone ship and have payload mass greater than 4000 but less than 6000 </a:t>
            </a:r>
            <a:endParaRPr lang="en-US" dirty="0">
              <a:latin typeface="Abadi" panose="020B0604020104020204" pitchFamily="34" charset="0"/>
            </a:endParaRPr>
          </a:p>
          <a:p>
            <a:pPr algn="just">
              <a:buClr>
                <a:schemeClr val="accent1">
                  <a:lumMod val="60000"/>
                  <a:lumOff val="40000"/>
                </a:schemeClr>
              </a:buClr>
              <a:buFont typeface="Arial" panose="020B0604020202020204" pitchFamily="34" charset="0"/>
              <a:buChar char="•"/>
            </a:pPr>
            <a:r>
              <a:rPr lang="en-US" dirty="0">
                <a:latin typeface="Abadi" panose="020B0604020104020204" pitchFamily="34" charset="0"/>
                <a:sym typeface="+mn-ea"/>
              </a:rPr>
              <a:t>Listing the total number of successful and failure mission outcomes </a:t>
            </a:r>
            <a:endParaRPr lang="en-US" dirty="0">
              <a:latin typeface="Abadi" panose="020B0604020104020204" pitchFamily="34" charset="0"/>
            </a:endParaRPr>
          </a:p>
          <a:p>
            <a:pPr algn="just">
              <a:buClr>
                <a:schemeClr val="accent1">
                  <a:lumMod val="60000"/>
                  <a:lumOff val="40000"/>
                </a:schemeClr>
              </a:buClr>
              <a:buFont typeface="Arial" panose="020B0604020202020204" pitchFamily="34" charset="0"/>
              <a:buChar char="•"/>
            </a:pPr>
            <a:r>
              <a:rPr lang="en-US" dirty="0">
                <a:latin typeface="Abadi" panose="020B0604020104020204" pitchFamily="34" charset="0"/>
                <a:sym typeface="+mn-ea"/>
              </a:rPr>
              <a:t>Listing the names of the booster versions which have carried the maximum payload mass </a:t>
            </a:r>
            <a:endParaRPr lang="en-US" dirty="0">
              <a:latin typeface="Abadi" panose="020B0604020104020204" pitchFamily="34" charset="0"/>
            </a:endParaRPr>
          </a:p>
          <a:p>
            <a:pPr algn="just">
              <a:buClr>
                <a:schemeClr val="accent1">
                  <a:lumMod val="60000"/>
                  <a:lumOff val="40000"/>
                </a:schemeClr>
              </a:buClr>
              <a:buFont typeface="Arial" panose="020B0604020202020204" pitchFamily="34" charset="0"/>
              <a:buChar char="•"/>
            </a:pPr>
            <a:r>
              <a:rPr lang="en-US" dirty="0">
                <a:latin typeface="Abadi" panose="020B0604020104020204" pitchFamily="34" charset="0"/>
                <a:sym typeface="+mn-ea"/>
              </a:rPr>
              <a:t>Listing failed landing outcomes in drone ship, their versions and launch site names for months in year 2015</a:t>
            </a:r>
            <a:endParaRPr lang="en-US" dirty="0">
              <a:latin typeface="Abadi" panose="020B0604020104020204" pitchFamily="34" charset="0"/>
            </a:endParaRPr>
          </a:p>
          <a:p>
            <a:pPr algn="just">
              <a:buClr>
                <a:schemeClr val="accent1">
                  <a:lumMod val="60000"/>
                  <a:lumOff val="40000"/>
                </a:schemeClr>
              </a:buClr>
              <a:buFont typeface="Arial" panose="020B0604020202020204" pitchFamily="34" charset="0"/>
              <a:buChar char="•"/>
            </a:pPr>
            <a:r>
              <a:rPr lang="en-US" dirty="0">
                <a:latin typeface="Abadi" panose="020B0604020104020204" pitchFamily="34" charset="0"/>
                <a:sym typeface="+mn-ea"/>
              </a:rPr>
              <a:t>Ranking the count of landing outcomes (such as Failure (drone ship) or Success (ground pad)) between the date 2010-06-04 and 2017-03-20 in descending order</a:t>
            </a:r>
            <a:endParaRPr lang="en-US" dirty="0">
              <a:solidFill>
                <a:schemeClr val="accent1">
                  <a:lumMod val="60000"/>
                  <a:lumOff val="40000"/>
                </a:schemeClr>
              </a:solidFill>
              <a:latin typeface="Abadi" panose="020B0604020104020204" pitchFamily="34" charset="0"/>
            </a:endParaRPr>
          </a:p>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dirty="0">
                <a:solidFill>
                  <a:srgbClr val="0B49CB"/>
                </a:solidFill>
                <a:latin typeface="Abadi"/>
                <a:sym typeface="+mn-ea"/>
              </a:rPr>
              <a:t>Build an Interactive Map with Folium</a:t>
            </a:r>
            <a:endParaRPr lang="en-US"/>
          </a:p>
        </p:txBody>
      </p:sp>
      <p:sp>
        <p:nvSpPr>
          <p:cNvPr id="3" name="Content Placeholder 2"/>
          <p:cNvSpPr>
            <a:spLocks noGrp="1"/>
          </p:cNvSpPr>
          <p:nvPr>
            <p:ph sz="half" idx="1"/>
          </p:nvPr>
        </p:nvSpPr>
        <p:spPr>
          <a:xfrm>
            <a:off x="838200" y="1567180"/>
            <a:ext cx="10516235" cy="4610100"/>
          </a:xfrm>
        </p:spPr>
        <p:txBody>
          <a:bodyPr>
            <a:normAutofit fontScale="60000"/>
          </a:bodyPr>
          <a:p>
            <a:pPr algn="just">
              <a:buClr>
                <a:schemeClr val="accent1">
                  <a:lumMod val="60000"/>
                  <a:lumOff val="40000"/>
                </a:schemeClr>
              </a:buClr>
              <a:buFont typeface="Wingdings" panose="05000000000000000000" pitchFamily="2" charset="2"/>
              <a:buChar char="Ø"/>
            </a:pPr>
            <a:r>
              <a:rPr lang="en-US" dirty="0">
                <a:solidFill>
                  <a:schemeClr val="tx1"/>
                </a:solidFill>
                <a:latin typeface="Abadi" panose="020B0604020104020204" pitchFamily="34" charset="0"/>
                <a:sym typeface="+mn-ea"/>
              </a:rPr>
              <a:t>Markers of all Launch Sites: </a:t>
            </a:r>
            <a:endParaRPr lang="en-US" dirty="0">
              <a:solidFill>
                <a:schemeClr val="tx1"/>
              </a:solidFill>
              <a:latin typeface="Abadi" panose="020B0604020104020204" pitchFamily="34" charset="0"/>
            </a:endParaRPr>
          </a:p>
          <a:p>
            <a:pPr marL="0" indent="0" algn="just">
              <a:buNone/>
            </a:pPr>
            <a:r>
              <a:rPr lang="en-US" dirty="0">
                <a:solidFill>
                  <a:schemeClr val="tx1"/>
                </a:solidFill>
                <a:latin typeface="Abadi" panose="020B0604020104020204" pitchFamily="34" charset="0"/>
                <a:sym typeface="+mn-ea"/>
              </a:rPr>
              <a:t>		- Added Marker with Circle, Popup Label and Text Label of NASA Johnson Space Center using its latitude and longitude coordinates as a start location.</a:t>
            </a:r>
            <a:endParaRPr lang="en-US" dirty="0">
              <a:solidFill>
                <a:schemeClr val="tx1"/>
              </a:solidFill>
              <a:latin typeface="Abadi" panose="020B0604020104020204" pitchFamily="34" charset="0"/>
            </a:endParaRPr>
          </a:p>
          <a:p>
            <a:pPr marL="0" indent="0" algn="just">
              <a:buNone/>
            </a:pPr>
            <a:r>
              <a:rPr lang="en-US" dirty="0">
                <a:solidFill>
                  <a:schemeClr val="tx1"/>
                </a:solidFill>
                <a:latin typeface="Abadi" panose="020B0604020104020204" pitchFamily="34" charset="0"/>
                <a:sym typeface="+mn-ea"/>
              </a:rPr>
              <a:t>	      - Added Markers with Circle, Popup Label and Text Label of all Launch Sites using their latitude and longitude coordinates to show their geographical locations and proximity to Equator and coasts. </a:t>
            </a:r>
            <a:endParaRPr lang="en-US" dirty="0">
              <a:solidFill>
                <a:schemeClr val="tx1"/>
              </a:solidFill>
              <a:latin typeface="Abadi" panose="020B0604020104020204" pitchFamily="34" charset="0"/>
            </a:endParaRPr>
          </a:p>
          <a:p>
            <a:pPr algn="just">
              <a:buClr>
                <a:schemeClr val="accent1">
                  <a:lumMod val="60000"/>
                  <a:lumOff val="40000"/>
                </a:schemeClr>
              </a:buClr>
              <a:buFont typeface="Wingdings" panose="05000000000000000000" pitchFamily="2" charset="2"/>
              <a:buChar char="Ø"/>
            </a:pPr>
            <a:r>
              <a:rPr lang="en-US" dirty="0">
                <a:solidFill>
                  <a:schemeClr val="tx1"/>
                </a:solidFill>
                <a:latin typeface="Abadi" panose="020B0604020104020204" pitchFamily="34" charset="0"/>
                <a:sym typeface="+mn-ea"/>
              </a:rPr>
              <a:t>Colored Markers of the launch outcomes for each Launch Site: </a:t>
            </a:r>
            <a:endParaRPr lang="en-US" dirty="0">
              <a:solidFill>
                <a:schemeClr val="tx1"/>
              </a:solidFill>
              <a:latin typeface="Abadi" panose="020B0604020104020204" pitchFamily="34" charset="0"/>
            </a:endParaRPr>
          </a:p>
          <a:p>
            <a:pPr marL="0" indent="0" algn="just">
              <a:buNone/>
            </a:pPr>
            <a:r>
              <a:rPr lang="en-US" dirty="0">
                <a:solidFill>
                  <a:schemeClr val="tx1"/>
                </a:solidFill>
                <a:latin typeface="Abadi" panose="020B0604020104020204" pitchFamily="34" charset="0"/>
                <a:sym typeface="+mn-ea"/>
              </a:rPr>
              <a:t>		- Added colored Markers of success (Green) and failed (Red) launches using Marker Cluster to identify which launch sites have relatively high success rates.</a:t>
            </a:r>
            <a:endParaRPr lang="en-US" dirty="0">
              <a:solidFill>
                <a:schemeClr val="tx1"/>
              </a:solidFill>
              <a:latin typeface="Abadi" panose="020B0604020104020204" pitchFamily="34" charset="0"/>
            </a:endParaRPr>
          </a:p>
          <a:p>
            <a:pPr algn="just">
              <a:buClr>
                <a:schemeClr val="bg2">
                  <a:lumMod val="60000"/>
                  <a:lumOff val="40000"/>
                </a:schemeClr>
              </a:buClr>
              <a:buFont typeface="Wingdings" panose="05000000000000000000" pitchFamily="2" charset="2"/>
              <a:buChar char="Ø"/>
            </a:pPr>
            <a:r>
              <a:rPr lang="en-US" dirty="0">
                <a:solidFill>
                  <a:schemeClr val="tx1"/>
                </a:solidFill>
                <a:latin typeface="Abadi" panose="020B0604020104020204" pitchFamily="34" charset="0"/>
                <a:sym typeface="+mn-ea"/>
              </a:rPr>
              <a:t> Distances between a Launch Site to its proximities: </a:t>
            </a:r>
            <a:endParaRPr lang="en-US" dirty="0">
              <a:solidFill>
                <a:schemeClr val="tx1"/>
              </a:solidFill>
              <a:latin typeface="Abadi" panose="020B0604020104020204" pitchFamily="34" charset="0"/>
            </a:endParaRPr>
          </a:p>
          <a:p>
            <a:pPr marL="0" indent="0" algn="just">
              <a:buNone/>
            </a:pPr>
            <a:r>
              <a:rPr lang="en-US" dirty="0">
                <a:solidFill>
                  <a:schemeClr val="tx1"/>
                </a:solidFill>
                <a:latin typeface="Abadi" panose="020B0604020104020204" pitchFamily="34" charset="0"/>
                <a:sym typeface="+mn-ea"/>
              </a:rPr>
              <a:t>		- Added colored Lines to show distances between the Launch Site KSC LC-39A (as an example) and its proximities like Railway, Highway, Coastline and Closest City.</a:t>
            </a:r>
            <a:endParaRPr lang="en-US" dirty="0">
              <a:solidFill>
                <a:schemeClr val="tx1"/>
              </a:solidFill>
              <a:latin typeface="Abadi" panose="020B0604020104020204" pitchFamily="34" charset="0"/>
            </a:endParaRPr>
          </a:p>
          <a:p>
            <a:endParaRPr lang="en-US" dirty="0">
              <a:solidFill>
                <a:schemeClr val="tx1"/>
              </a:solidFill>
              <a:latin typeface="Abadi" panose="020B0604020104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Build a Dashboard with </a:t>
            </a:r>
            <a:r>
              <a:rPr lang="en-US" dirty="0" err="1">
                <a:solidFill>
                  <a:srgbClr val="0B49CB"/>
                </a:solidFill>
                <a:latin typeface="Abadi"/>
                <a:sym typeface="+mn-ea"/>
              </a:rPr>
              <a:t>Plotly</a:t>
            </a:r>
            <a:r>
              <a:rPr lang="en-US" dirty="0">
                <a:solidFill>
                  <a:srgbClr val="0B49CB"/>
                </a:solidFill>
                <a:latin typeface="Abadi"/>
                <a:sym typeface="+mn-ea"/>
              </a:rPr>
              <a:t> Dash</a:t>
            </a:r>
            <a:endParaRPr lang="en-US"/>
          </a:p>
        </p:txBody>
      </p:sp>
      <p:sp>
        <p:nvSpPr>
          <p:cNvPr id="3" name="Content Placeholder 2"/>
          <p:cNvSpPr>
            <a:spLocks noGrp="1"/>
          </p:cNvSpPr>
          <p:nvPr>
            <p:ph sz="half" idx="1"/>
          </p:nvPr>
        </p:nvSpPr>
        <p:spPr>
          <a:xfrm>
            <a:off x="838200" y="1825625"/>
            <a:ext cx="10516235" cy="4351655"/>
          </a:xfrm>
        </p:spPr>
        <p:txBody>
          <a:bodyPr>
            <a:normAutofit fontScale="60000"/>
          </a:bodyPr>
          <a:p>
            <a:pPr algn="just">
              <a:buClr>
                <a:schemeClr val="accent1">
                  <a:lumMod val="60000"/>
                  <a:lumOff val="40000"/>
                </a:schemeClr>
              </a:buClr>
              <a:buFont typeface="Wingdings" panose="05000000000000000000" pitchFamily="2" charset="2"/>
              <a:buChar char="Ø"/>
            </a:pPr>
            <a:r>
              <a:rPr lang="en-US" dirty="0">
                <a:solidFill>
                  <a:schemeClr val="tx1"/>
                </a:solidFill>
                <a:latin typeface="Abadi" panose="020B0604020104020204" pitchFamily="34" charset="0"/>
                <a:sym typeface="+mn-ea"/>
              </a:rPr>
              <a:t>Launch Sites Dropdown List: </a:t>
            </a:r>
            <a:endParaRPr lang="en-US" dirty="0">
              <a:solidFill>
                <a:schemeClr val="tx1"/>
              </a:solidFill>
              <a:latin typeface="Abadi" panose="020B0604020104020204" pitchFamily="34" charset="0"/>
            </a:endParaRPr>
          </a:p>
          <a:p>
            <a:pPr marL="0" indent="0" algn="just">
              <a:buNone/>
            </a:pPr>
            <a:r>
              <a:rPr lang="en-US" dirty="0">
                <a:solidFill>
                  <a:schemeClr val="tx1"/>
                </a:solidFill>
                <a:latin typeface="Abadi" panose="020B0604020104020204" pitchFamily="34" charset="0"/>
                <a:sym typeface="+mn-ea"/>
              </a:rPr>
              <a:t>		- Added a dropdown list to enable Launch Site selection.</a:t>
            </a:r>
            <a:endParaRPr lang="en-US" dirty="0">
              <a:solidFill>
                <a:schemeClr val="tx1"/>
              </a:solidFill>
              <a:latin typeface="Abadi" panose="020B0604020104020204" pitchFamily="34" charset="0"/>
            </a:endParaRPr>
          </a:p>
          <a:p>
            <a:pPr algn="just">
              <a:buClr>
                <a:schemeClr val="accent1">
                  <a:lumMod val="60000"/>
                  <a:lumOff val="40000"/>
                </a:schemeClr>
              </a:buClr>
              <a:buFont typeface="Wingdings" panose="05000000000000000000" pitchFamily="2" charset="2"/>
              <a:buChar char="Ø"/>
            </a:pPr>
            <a:r>
              <a:rPr lang="en-US" dirty="0">
                <a:solidFill>
                  <a:schemeClr val="tx1"/>
                </a:solidFill>
                <a:latin typeface="Abadi" panose="020B0604020104020204" pitchFamily="34" charset="0"/>
                <a:sym typeface="+mn-ea"/>
              </a:rPr>
              <a:t>Pie Chart showing Success Launches: </a:t>
            </a:r>
            <a:endParaRPr lang="en-US" dirty="0">
              <a:solidFill>
                <a:schemeClr val="tx1"/>
              </a:solidFill>
              <a:latin typeface="Abadi" panose="020B0604020104020204" pitchFamily="34" charset="0"/>
            </a:endParaRPr>
          </a:p>
          <a:p>
            <a:pPr marL="0" indent="0" algn="just">
              <a:buNone/>
            </a:pPr>
            <a:r>
              <a:rPr lang="en-US" dirty="0">
                <a:solidFill>
                  <a:schemeClr val="tx1"/>
                </a:solidFill>
                <a:latin typeface="Abadi" panose="020B0604020104020204" pitchFamily="34" charset="0"/>
                <a:sym typeface="+mn-ea"/>
              </a:rPr>
              <a:t>		- Added a pie chart to show the total successful launches count for all sites and the Success vs. Failed counts for the site, if a specific Launch Site was selected.</a:t>
            </a:r>
            <a:endParaRPr lang="en-US" dirty="0">
              <a:solidFill>
                <a:schemeClr val="tx1"/>
              </a:solidFill>
              <a:latin typeface="Abadi" panose="020B0604020104020204" pitchFamily="34" charset="0"/>
            </a:endParaRPr>
          </a:p>
          <a:p>
            <a:pPr algn="just">
              <a:buClr>
                <a:schemeClr val="bg2">
                  <a:lumMod val="60000"/>
                  <a:lumOff val="40000"/>
                </a:schemeClr>
              </a:buClr>
              <a:buFont typeface="Wingdings" panose="05000000000000000000" pitchFamily="2" charset="2"/>
              <a:buChar char="Ø"/>
            </a:pPr>
            <a:r>
              <a:rPr lang="en-US" dirty="0">
                <a:solidFill>
                  <a:schemeClr val="tx1"/>
                </a:solidFill>
                <a:latin typeface="Abadi" panose="020B0604020104020204" pitchFamily="34" charset="0"/>
                <a:sym typeface="+mn-ea"/>
              </a:rPr>
              <a:t> Slider of Payload Mass Range:</a:t>
            </a:r>
            <a:endParaRPr lang="en-US" dirty="0">
              <a:solidFill>
                <a:schemeClr val="tx1"/>
              </a:solidFill>
              <a:latin typeface="Abadi" panose="020B0604020104020204" pitchFamily="34" charset="0"/>
            </a:endParaRPr>
          </a:p>
          <a:p>
            <a:pPr marL="0" indent="0" algn="just">
              <a:buClr>
                <a:schemeClr val="bg2">
                  <a:lumMod val="60000"/>
                  <a:lumOff val="40000"/>
                </a:schemeClr>
              </a:buClr>
              <a:buNone/>
            </a:pPr>
            <a:r>
              <a:rPr lang="en-US" dirty="0">
                <a:solidFill>
                  <a:schemeClr val="tx1"/>
                </a:solidFill>
                <a:latin typeface="Abadi" panose="020B0604020104020204" pitchFamily="34" charset="0"/>
                <a:sym typeface="+mn-ea"/>
              </a:rPr>
              <a:t>		- Added a slider to select Payload range.</a:t>
            </a:r>
            <a:endParaRPr lang="en-US" dirty="0">
              <a:solidFill>
                <a:schemeClr val="tx1"/>
              </a:solidFill>
              <a:latin typeface="Abadi" panose="020B0604020104020204" pitchFamily="34" charset="0"/>
            </a:endParaRPr>
          </a:p>
          <a:p>
            <a:pPr algn="just">
              <a:buClr>
                <a:schemeClr val="bg2">
                  <a:lumMod val="60000"/>
                  <a:lumOff val="40000"/>
                </a:schemeClr>
              </a:buClr>
              <a:buFont typeface="Wingdings" panose="05000000000000000000" pitchFamily="2" charset="2"/>
              <a:buChar char="Ø"/>
            </a:pPr>
            <a:r>
              <a:rPr lang="en-US" dirty="0">
                <a:solidFill>
                  <a:schemeClr val="tx1"/>
                </a:solidFill>
                <a:latin typeface="Abadi" panose="020B0604020104020204" pitchFamily="34" charset="0"/>
                <a:sym typeface="+mn-ea"/>
              </a:rPr>
              <a:t> Scatter Chart of Payload Mass vs. Success Rate for the different Booster Versions:</a:t>
            </a:r>
            <a:endParaRPr lang="en-US" dirty="0">
              <a:solidFill>
                <a:schemeClr val="tx1"/>
              </a:solidFill>
              <a:latin typeface="Abadi" panose="020B0604020104020204" pitchFamily="34" charset="0"/>
            </a:endParaRPr>
          </a:p>
          <a:p>
            <a:pPr marL="0" indent="0" algn="just">
              <a:buClr>
                <a:schemeClr val="bg2">
                  <a:lumMod val="60000"/>
                  <a:lumOff val="40000"/>
                </a:schemeClr>
              </a:buClr>
              <a:buNone/>
            </a:pPr>
            <a:r>
              <a:rPr lang="en-US" dirty="0">
                <a:solidFill>
                  <a:schemeClr val="tx1"/>
                </a:solidFill>
                <a:latin typeface="Abadi" panose="020B0604020104020204" pitchFamily="34" charset="0"/>
                <a:sym typeface="+mn-ea"/>
              </a:rPr>
              <a:t>		- Added a scatter chart to show the correlation between Payload and Launch Success.</a:t>
            </a:r>
            <a:endParaRPr lang="en-US" dirty="0">
              <a:solidFill>
                <a:schemeClr val="tx1"/>
              </a:solidFill>
              <a:latin typeface="Abadi" panose="020B0604020104020204" pitchFamily="34" charset="0"/>
            </a:endParaRPr>
          </a:p>
          <a:p>
            <a:pPr marL="0" indent="0" algn="just">
              <a:buClr>
                <a:schemeClr val="bg2">
                  <a:lumMod val="60000"/>
                  <a:lumOff val="40000"/>
                </a:schemeClr>
              </a:buClr>
              <a:buNone/>
            </a:pPr>
            <a:r>
              <a:rPr lang="en-US" dirty="0">
                <a:solidFill>
                  <a:schemeClr val="tx1"/>
                </a:solidFill>
                <a:latin typeface="Abadi" panose="020B0604020104020204" pitchFamily="34" charset="0"/>
                <a:sym typeface="+mn-ea"/>
              </a:rPr>
              <a:t>		</a:t>
            </a:r>
            <a:endParaRPr lang="en-US" dirty="0">
              <a:solidFill>
                <a:schemeClr val="tx1"/>
              </a:solidFill>
            </a:endParaRPr>
          </a:p>
          <a:p>
            <a:endParaRPr lang="en-US"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Predictive Analysis (Classification)</a:t>
            </a:r>
            <a:endParaRPr lang="en-US"/>
          </a:p>
        </p:txBody>
      </p:sp>
      <p:pic>
        <p:nvPicPr>
          <p:cNvPr id="5" name="Content Placeholder 4"/>
          <p:cNvPicPr>
            <a:picLocks noChangeAspect="1"/>
          </p:cNvPicPr>
          <p:nvPr>
            <p:ph sz="half" idx="1"/>
          </p:nvPr>
        </p:nvPicPr>
        <p:blipFill>
          <a:blip r:embed="rId1"/>
          <a:stretch>
            <a:fillRect/>
          </a:stretch>
        </p:blipFill>
        <p:spPr>
          <a:xfrm>
            <a:off x="838835" y="1671320"/>
            <a:ext cx="10511155" cy="46323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Results</a:t>
            </a:r>
            <a:endParaRPr lang="en-US"/>
          </a:p>
        </p:txBody>
      </p:sp>
      <p:sp>
        <p:nvSpPr>
          <p:cNvPr id="4" name="Content Placeholder 3"/>
          <p:cNvSpPr>
            <a:spLocks noGrp="1"/>
          </p:cNvSpPr>
          <p:nvPr>
            <p:ph sz="half" idx="2"/>
          </p:nvPr>
        </p:nvSpPr>
        <p:spPr>
          <a:xfrm>
            <a:off x="5477510" y="1825625"/>
            <a:ext cx="6094730" cy="4351655"/>
          </a:xfrm>
        </p:spPr>
        <p:txBody>
          <a:bodyPr/>
          <a:p>
            <a:pPr>
              <a:lnSpc>
                <a:spcPct val="100000"/>
              </a:lnSpc>
              <a:spcBef>
                <a:spcPts val="1400"/>
              </a:spcBef>
            </a:pPr>
            <a:r>
              <a:rPr lang="en-US" sz="2800">
                <a:solidFill>
                  <a:schemeClr val="accent3">
                    <a:lumMod val="25000"/>
                  </a:schemeClr>
                </a:solidFill>
                <a:latin typeface="Abadi" panose="020B0604020104020204" pitchFamily="34" charset="0"/>
                <a:sym typeface="+mn-ea"/>
              </a:rPr>
              <a:t>Exploratory data analysis results</a:t>
            </a:r>
            <a:endParaRPr lang="en-US" sz="2800">
              <a:solidFill>
                <a:schemeClr val="accent3">
                  <a:lumMod val="25000"/>
                </a:schemeClr>
              </a:solidFill>
              <a:latin typeface="Abadi" panose="020B0604020104020204" pitchFamily="34" charset="0"/>
            </a:endParaRPr>
          </a:p>
          <a:p>
            <a:pPr>
              <a:lnSpc>
                <a:spcPct val="100000"/>
              </a:lnSpc>
              <a:spcBef>
                <a:spcPts val="1400"/>
              </a:spcBef>
            </a:pPr>
            <a:r>
              <a:rPr lang="en-US" sz="2800">
                <a:solidFill>
                  <a:schemeClr val="accent3">
                    <a:lumMod val="25000"/>
                  </a:schemeClr>
                </a:solidFill>
                <a:latin typeface="Abadi" panose="020B0604020104020204" pitchFamily="34" charset="0"/>
                <a:sym typeface="+mn-ea"/>
              </a:rPr>
              <a:t>Interactive analytics demo in screenshots</a:t>
            </a:r>
            <a:endParaRPr lang="en-US" sz="2800">
              <a:solidFill>
                <a:schemeClr val="accent3">
                  <a:lumMod val="25000"/>
                </a:schemeClr>
              </a:solidFill>
              <a:latin typeface="Abadi" panose="020B0604020104020204" pitchFamily="34" charset="0"/>
            </a:endParaRPr>
          </a:p>
          <a:p>
            <a:pPr>
              <a:lnSpc>
                <a:spcPct val="100000"/>
              </a:lnSpc>
              <a:spcBef>
                <a:spcPts val="1400"/>
              </a:spcBef>
            </a:pPr>
            <a:r>
              <a:rPr lang="en-US" sz="2800">
                <a:solidFill>
                  <a:schemeClr val="accent3">
                    <a:lumMod val="25000"/>
                  </a:schemeClr>
                </a:solidFill>
                <a:latin typeface="Abadi" panose="020B0604020104020204" pitchFamily="34" charset="0"/>
                <a:sym typeface="+mn-ea"/>
              </a:rPr>
              <a:t>Predictive analysis results</a:t>
            </a:r>
            <a:endParaRPr lang="en-US" sz="2800">
              <a:solidFill>
                <a:schemeClr val="accent3">
                  <a:lumMod val="25000"/>
                </a:schemeClr>
              </a:solidFill>
              <a:latin typeface="Abadi" panose="020B0604020104020204" pitchFamily="34" charset="0"/>
            </a:endParaRPr>
          </a:p>
          <a:p>
            <a:pPr lvl="1"/>
            <a:endParaRPr lang="en-US" sz="2800"/>
          </a:p>
          <a:p>
            <a:pPr marL="457200" lvl="1" indent="0">
              <a:buNone/>
            </a:pPr>
            <a:endParaRPr lang="en-US" sz="2800"/>
          </a:p>
          <a:p>
            <a:endParaRPr lang="en-US"/>
          </a:p>
        </p:txBody>
      </p:sp>
      <p:pic>
        <p:nvPicPr>
          <p:cNvPr id="5" name="Content Placeholder 4"/>
          <p:cNvPicPr>
            <a:picLocks noChangeAspect="1"/>
          </p:cNvPicPr>
          <p:nvPr>
            <p:ph sz="half" idx="1"/>
          </p:nvPr>
        </p:nvPicPr>
        <p:blipFill>
          <a:blip r:embed="rId1"/>
          <a:stretch>
            <a:fillRect/>
          </a:stretch>
        </p:blipFill>
        <p:spPr>
          <a:xfrm>
            <a:off x="838200" y="2275840"/>
            <a:ext cx="4000500" cy="34512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EDA with visualization</a:t>
            </a:r>
            <a:endParaRPr lang="en-US"/>
          </a:p>
        </p:txBody>
      </p:sp>
      <p:pic>
        <p:nvPicPr>
          <p:cNvPr id="5" name="Content Placeholder 4"/>
          <p:cNvPicPr>
            <a:picLocks noChangeAspect="1"/>
          </p:cNvPicPr>
          <p:nvPr>
            <p:ph sz="half" idx="1"/>
          </p:nvPr>
        </p:nvPicPr>
        <p:blipFill>
          <a:blip r:embed="rId1"/>
          <a:stretch>
            <a:fillRect/>
          </a:stretch>
        </p:blipFill>
        <p:spPr>
          <a:xfrm>
            <a:off x="1579880" y="1892935"/>
            <a:ext cx="9001125" cy="42710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Flight Number vs. Launch Site</a:t>
            </a:r>
            <a:endParaRPr lang="en-US"/>
          </a:p>
        </p:txBody>
      </p:sp>
      <p:sp>
        <p:nvSpPr>
          <p:cNvPr id="3" name="Content Placeholder 2"/>
          <p:cNvSpPr>
            <a:spLocks noGrp="1"/>
          </p:cNvSpPr>
          <p:nvPr>
            <p:ph sz="half" idx="1"/>
          </p:nvPr>
        </p:nvSpPr>
        <p:spPr>
          <a:xfrm>
            <a:off x="838200" y="1540510"/>
            <a:ext cx="5181600" cy="4636770"/>
          </a:xfrm>
        </p:spPr>
        <p:txBody>
          <a:bodyPr/>
          <a:p>
            <a:pPr marL="0" indent="0">
              <a:spcBef>
                <a:spcPts val="1400"/>
              </a:spcBef>
              <a:buFont typeface="Wingdings 3" panose="05040102010807070707" pitchFamily="18" charset="2"/>
              <a:buNone/>
            </a:pPr>
            <a:r>
              <a:rPr lang="en-CA" sz="2400" dirty="0">
                <a:solidFill>
                  <a:schemeClr val="accent3">
                    <a:lumMod val="25000"/>
                  </a:schemeClr>
                </a:solidFill>
                <a:latin typeface="Abadi" panose="020B0604020104020204" pitchFamily="34" charset="0"/>
                <a:sym typeface="+mn-ea"/>
              </a:rPr>
              <a:t>Flight Number vs. Launch Site</a:t>
            </a:r>
            <a:endParaRPr lang="en-US" sz="2400" dirty="0">
              <a:solidFill>
                <a:schemeClr val="accent3">
                  <a:lumMod val="25000"/>
                </a:schemeClr>
              </a:solidFill>
              <a:latin typeface="Abadi" panose="020B0604020104020204" pitchFamily="34" charset="0"/>
            </a:endParaRPr>
          </a:p>
          <a:p>
            <a:pPr marL="0" indent="0">
              <a:spcBef>
                <a:spcPts val="1400"/>
              </a:spcBef>
              <a:buFont typeface="Wingdings 3" panose="05040102010807070707" pitchFamily="18" charset="2"/>
              <a:buNone/>
            </a:pPr>
            <a:endParaRPr lang="en-US" sz="2400" dirty="0">
              <a:solidFill>
                <a:schemeClr val="accent3">
                  <a:lumMod val="25000"/>
                </a:schemeClr>
              </a:solidFill>
              <a:latin typeface="Abadi" panose="020B0604020104020204" pitchFamily="34" charset="0"/>
            </a:endParaRPr>
          </a:p>
          <a:p>
            <a:endParaRPr lang="en-US" sz="2400" dirty="0">
              <a:solidFill>
                <a:schemeClr val="accent3">
                  <a:lumMod val="25000"/>
                </a:schemeClr>
              </a:solidFill>
              <a:latin typeface="Abadi" panose="020B0604020104020204" pitchFamily="34" charset="0"/>
            </a:endParaRPr>
          </a:p>
        </p:txBody>
      </p:sp>
      <p:sp>
        <p:nvSpPr>
          <p:cNvPr id="4" name="Content Placeholder 3"/>
          <p:cNvSpPr>
            <a:spLocks noGrp="1"/>
          </p:cNvSpPr>
          <p:nvPr>
            <p:ph sz="half" idx="2"/>
          </p:nvPr>
        </p:nvSpPr>
        <p:spPr>
          <a:xfrm>
            <a:off x="513715" y="3879850"/>
            <a:ext cx="10840085" cy="2747645"/>
          </a:xfrm>
        </p:spPr>
        <p:txBody>
          <a:bodyPr/>
          <a:p>
            <a:endParaRPr lang="en-IN" sz="1600" b="1" dirty="0">
              <a:solidFill>
                <a:schemeClr val="tx1"/>
              </a:solidFill>
              <a:latin typeface="Abadi" panose="020B0604020104020204" pitchFamily="34" charset="0"/>
            </a:endParaRPr>
          </a:p>
          <a:p>
            <a:pPr marL="285750" indent="-285750">
              <a:lnSpc>
                <a:spcPct val="150000"/>
              </a:lnSpc>
              <a:buFont typeface="Wingdings" panose="05000000000000000000" pitchFamily="2" charset="2"/>
              <a:buChar char="Ø"/>
            </a:pPr>
            <a:r>
              <a:rPr lang="en-US" sz="1600" dirty="0">
                <a:solidFill>
                  <a:schemeClr val="tx1"/>
                </a:solidFill>
                <a:latin typeface="Abadi" panose="020B0604020104020204" pitchFamily="34" charset="0"/>
                <a:sym typeface="+mn-ea"/>
              </a:rPr>
              <a:t>The earliest flights all failed while the latest flights all succeeded. </a:t>
            </a:r>
            <a:endParaRPr lang="en-US" sz="1600" dirty="0">
              <a:solidFill>
                <a:schemeClr val="tx1"/>
              </a:solidFill>
              <a:latin typeface="Abadi" panose="020B0604020104020204" pitchFamily="34" charset="0"/>
            </a:endParaRPr>
          </a:p>
          <a:p>
            <a:pPr marL="285750" indent="-285750">
              <a:lnSpc>
                <a:spcPct val="150000"/>
              </a:lnSpc>
              <a:buFont typeface="Wingdings" panose="05000000000000000000" pitchFamily="2" charset="2"/>
              <a:buChar char="Ø"/>
            </a:pPr>
            <a:r>
              <a:rPr lang="en-US" sz="1600" dirty="0">
                <a:solidFill>
                  <a:schemeClr val="tx1"/>
                </a:solidFill>
                <a:latin typeface="Abadi" panose="020B0604020104020204" pitchFamily="34" charset="0"/>
                <a:sym typeface="+mn-ea"/>
              </a:rPr>
              <a:t>The CCAFS SLC 40 launch site has about a half of all launches. </a:t>
            </a:r>
            <a:endParaRPr lang="en-US" sz="1600" dirty="0">
              <a:solidFill>
                <a:schemeClr val="tx1"/>
              </a:solidFill>
              <a:latin typeface="Abadi" panose="020B0604020104020204" pitchFamily="34" charset="0"/>
            </a:endParaRPr>
          </a:p>
          <a:p>
            <a:pPr marL="285750" indent="-285750">
              <a:lnSpc>
                <a:spcPct val="150000"/>
              </a:lnSpc>
              <a:buFont typeface="Wingdings" panose="05000000000000000000" pitchFamily="2" charset="2"/>
              <a:buChar char="Ø"/>
            </a:pPr>
            <a:r>
              <a:rPr lang="en-US" sz="1600" dirty="0">
                <a:solidFill>
                  <a:schemeClr val="tx1"/>
                </a:solidFill>
                <a:latin typeface="Abadi" panose="020B0604020104020204" pitchFamily="34" charset="0"/>
                <a:sym typeface="+mn-ea"/>
              </a:rPr>
              <a:t>VAFB SLC 4E and KSC LC 39A have higher success rates.</a:t>
            </a:r>
            <a:endParaRPr lang="en-US" sz="1600" dirty="0">
              <a:solidFill>
                <a:schemeClr val="tx1"/>
              </a:solidFill>
              <a:latin typeface="Abadi" panose="020B0604020104020204" pitchFamily="34" charset="0"/>
            </a:endParaRPr>
          </a:p>
          <a:p>
            <a:pPr marL="285750" indent="-285750">
              <a:lnSpc>
                <a:spcPct val="150000"/>
              </a:lnSpc>
              <a:buFont typeface="Wingdings" panose="05000000000000000000" pitchFamily="2" charset="2"/>
              <a:buChar char="Ø"/>
            </a:pPr>
            <a:r>
              <a:rPr lang="en-US" sz="1600" dirty="0">
                <a:solidFill>
                  <a:schemeClr val="tx1"/>
                </a:solidFill>
                <a:latin typeface="Abadi" panose="020B0604020104020204" pitchFamily="34" charset="0"/>
                <a:sym typeface="+mn-ea"/>
              </a:rPr>
              <a:t>It can be assumed that each new launch has a higher rate of success</a:t>
            </a:r>
            <a:r>
              <a:rPr lang="en-US" sz="1600" dirty="0">
                <a:solidFill>
                  <a:schemeClr val="tx1"/>
                </a:solidFill>
                <a:sym typeface="+mn-ea"/>
              </a:rPr>
              <a:t>.</a:t>
            </a:r>
            <a:r>
              <a:rPr lang="en-IN" sz="1600" b="1" dirty="0">
                <a:solidFill>
                  <a:schemeClr val="tx1"/>
                </a:solidFill>
                <a:sym typeface="+mn-ea"/>
              </a:rPr>
              <a:t> </a:t>
            </a:r>
            <a:endParaRPr lang="en-IN" sz="1600" b="1" dirty="0">
              <a:solidFill>
                <a:schemeClr val="tx1"/>
              </a:solidFill>
            </a:endParaRPr>
          </a:p>
          <a:p>
            <a:endParaRPr lang="en-IN" sz="1600" dirty="0">
              <a:solidFill>
                <a:schemeClr val="tx1"/>
              </a:solidFill>
            </a:endParaRPr>
          </a:p>
          <a:p>
            <a:endParaRPr lang="en-IN" sz="1600" dirty="0">
              <a:solidFill>
                <a:schemeClr val="tx1"/>
              </a:solidFill>
            </a:endParaRPr>
          </a:p>
        </p:txBody>
      </p:sp>
      <p:pic>
        <p:nvPicPr>
          <p:cNvPr id="8" name="Picture 7"/>
          <p:cNvPicPr>
            <a:picLocks noChangeAspect="1"/>
          </p:cNvPicPr>
          <p:nvPr/>
        </p:nvPicPr>
        <p:blipFill>
          <a:blip r:embed="rId1"/>
          <a:stretch>
            <a:fillRect/>
          </a:stretch>
        </p:blipFill>
        <p:spPr>
          <a:xfrm>
            <a:off x="870829" y="2130677"/>
            <a:ext cx="10126488" cy="213389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22325"/>
          </a:xfrm>
        </p:spPr>
        <p:txBody>
          <a:bodyPr>
            <a:normAutofit fontScale="90000"/>
          </a:bodyPr>
          <a:p>
            <a:r>
              <a:rPr lang="en-US" dirty="0">
                <a:solidFill>
                  <a:srgbClr val="0B49CB"/>
                </a:solidFill>
                <a:latin typeface="Abadi"/>
                <a:sym typeface="+mn-ea"/>
              </a:rPr>
              <a:t>Payload vs. Launch Site</a:t>
            </a:r>
            <a:endParaRPr lang="en-US"/>
          </a:p>
        </p:txBody>
      </p:sp>
      <p:sp>
        <p:nvSpPr>
          <p:cNvPr id="3" name="Content Placeholder 2"/>
          <p:cNvSpPr>
            <a:spLocks noGrp="1"/>
          </p:cNvSpPr>
          <p:nvPr>
            <p:ph sz="half" idx="1"/>
          </p:nvPr>
        </p:nvSpPr>
        <p:spPr>
          <a:xfrm>
            <a:off x="838200" y="1336040"/>
            <a:ext cx="5181600" cy="4841240"/>
          </a:xfrm>
        </p:spPr>
        <p:txBody>
          <a:bodyPr/>
          <a:p>
            <a:r>
              <a:rPr lang="en-CA" sz="2400" dirty="0">
                <a:solidFill>
                  <a:schemeClr val="accent3">
                    <a:lumMod val="25000"/>
                  </a:schemeClr>
                </a:solidFill>
                <a:latin typeface="Abadi" panose="020B0604020104020204" pitchFamily="34" charset="0"/>
                <a:sym typeface="+mn-ea"/>
              </a:rPr>
              <a:t>Payload vs. Launch Site</a:t>
            </a:r>
            <a:endParaRPr lang="en-US" sz="2400" dirty="0">
              <a:solidFill>
                <a:schemeClr val="accent3">
                  <a:lumMod val="25000"/>
                </a:schemeClr>
              </a:solidFill>
              <a:latin typeface="Abadi" panose="020B0604020104020204" pitchFamily="34" charset="0"/>
            </a:endParaRPr>
          </a:p>
          <a:p>
            <a:endParaRPr lang="en-US" sz="2400" dirty="0">
              <a:solidFill>
                <a:schemeClr val="accent3">
                  <a:lumMod val="25000"/>
                </a:schemeClr>
              </a:solidFill>
              <a:latin typeface="Abadi" panose="020B0604020104020204" pitchFamily="34" charset="0"/>
            </a:endParaRPr>
          </a:p>
        </p:txBody>
      </p:sp>
      <p:sp>
        <p:nvSpPr>
          <p:cNvPr id="4" name="Content Placeholder 3"/>
          <p:cNvSpPr>
            <a:spLocks noGrp="1"/>
          </p:cNvSpPr>
          <p:nvPr>
            <p:ph sz="half" idx="2"/>
          </p:nvPr>
        </p:nvSpPr>
        <p:spPr>
          <a:xfrm>
            <a:off x="837565" y="3897630"/>
            <a:ext cx="10516235" cy="2279650"/>
          </a:xfrm>
        </p:spPr>
        <p:txBody>
          <a:bodyPr>
            <a:normAutofit fontScale="70000"/>
          </a:bodyPr>
          <a:p>
            <a:pPr marL="285750" indent="-285750">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For every launch site the higher the payload mass, the higher the success rate.</a:t>
            </a:r>
            <a:endParaRPr lang="en-US" dirty="0">
              <a:solidFill>
                <a:schemeClr val="tx1"/>
              </a:solidFill>
              <a:latin typeface="Abadi" panose="020B0604020104020204" pitchFamily="34" charset="0"/>
            </a:endParaRPr>
          </a:p>
          <a:p>
            <a:pPr marL="285750" indent="-285750">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Most of the launches with payload mass over 7000 kg were successful.</a:t>
            </a:r>
            <a:endParaRPr lang="en-US" dirty="0">
              <a:solidFill>
                <a:schemeClr val="tx1"/>
              </a:solidFill>
              <a:latin typeface="Abadi" panose="020B0604020104020204" pitchFamily="34" charset="0"/>
            </a:endParaRPr>
          </a:p>
          <a:p>
            <a:pPr marL="285750" indent="-285750">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KSC LC 39A has a 100% success rate for payload mass under 5500 kg too.</a:t>
            </a:r>
            <a:endParaRPr lang="en-US" dirty="0">
              <a:solidFill>
                <a:schemeClr val="tx1"/>
              </a:solidFill>
              <a:latin typeface="Abadi" panose="020B0604020104020204" pitchFamily="34" charset="0"/>
            </a:endParaRPr>
          </a:p>
          <a:p>
            <a:endParaRPr lang="en-US" dirty="0">
              <a:solidFill>
                <a:schemeClr val="tx1"/>
              </a:solidFill>
              <a:latin typeface="Abadi" panose="020B0604020104020204" pitchFamily="34" charset="0"/>
            </a:endParaRPr>
          </a:p>
        </p:txBody>
      </p:sp>
      <p:pic>
        <p:nvPicPr>
          <p:cNvPr id="6" name="Picture 5"/>
          <p:cNvPicPr>
            <a:picLocks noChangeAspect="1"/>
          </p:cNvPicPr>
          <p:nvPr/>
        </p:nvPicPr>
        <p:blipFill>
          <a:blip r:embed="rId1"/>
          <a:stretch>
            <a:fillRect/>
          </a:stretch>
        </p:blipFill>
        <p:spPr>
          <a:xfrm>
            <a:off x="950277" y="1923512"/>
            <a:ext cx="10155067" cy="213389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20065" y="447040"/>
            <a:ext cx="10515600" cy="1325563"/>
          </a:xfrm>
        </p:spPr>
        <p:txBody>
          <a:bodyPr/>
          <a:p>
            <a:r>
              <a:rPr lang="en-US" b="1">
                <a:solidFill>
                  <a:schemeClr val="tx1"/>
                </a:solidFill>
                <a:effectLst>
                  <a:outerShdw blurRad="38100" dist="19050" dir="2700000" algn="tl" rotWithShape="0">
                    <a:schemeClr val="dk1">
                      <a:alpha val="40000"/>
                    </a:schemeClr>
                  </a:outerShdw>
                </a:effectLst>
              </a:rPr>
              <a:t>Outline</a:t>
            </a:r>
            <a:endParaRPr lang="en-US" b="1">
              <a:solidFill>
                <a:schemeClr val="tx1"/>
              </a:solidFill>
              <a:effectLst>
                <a:outerShdw blurRad="38100" dist="19050" dir="2700000" algn="tl" rotWithShape="0">
                  <a:schemeClr val="dk1">
                    <a:alpha val="40000"/>
                  </a:schemeClr>
                </a:outerShdw>
              </a:effectLst>
            </a:endParaRPr>
          </a:p>
        </p:txBody>
      </p:sp>
      <p:pic>
        <p:nvPicPr>
          <p:cNvPr id="6" name="Content Placeholder 5"/>
          <p:cNvPicPr>
            <a:picLocks noChangeAspect="1"/>
          </p:cNvPicPr>
          <p:nvPr>
            <p:ph idx="1"/>
          </p:nvPr>
        </p:nvPicPr>
        <p:blipFill>
          <a:blip r:embed="rId1"/>
          <a:stretch>
            <a:fillRect/>
          </a:stretch>
        </p:blipFill>
        <p:spPr>
          <a:xfrm>
            <a:off x="520065" y="1772920"/>
            <a:ext cx="7488555" cy="4439285"/>
          </a:xfrm>
          <a:prstGeom prst="rect">
            <a:avLst/>
          </a:prstGeom>
        </p:spPr>
      </p:pic>
      <p:sp>
        <p:nvSpPr>
          <p:cNvPr id="7" name="Text Box 6"/>
          <p:cNvSpPr txBox="1"/>
          <p:nvPr/>
        </p:nvSpPr>
        <p:spPr>
          <a:xfrm>
            <a:off x="8644890" y="1772285"/>
            <a:ext cx="3094990" cy="4439285"/>
          </a:xfrm>
          <a:prstGeom prst="rect">
            <a:avLst/>
          </a:prstGeom>
          <a:noFill/>
        </p:spPr>
        <p:txBody>
          <a:bodyPr wrap="square" rtlCol="0">
            <a:noAutofit/>
          </a:bodyPr>
          <a:p>
            <a:pPr marL="457200" indent="-457200">
              <a:lnSpc>
                <a:spcPct val="100000"/>
              </a:lnSpc>
              <a:spcBef>
                <a:spcPts val="1400"/>
              </a:spcBef>
              <a:buFont typeface="Arial" panose="020B0604020202020204" pitchFamily="34" charset="0"/>
              <a:buChar char="•"/>
            </a:pPr>
            <a:r>
              <a:rPr lang="en-US" sz="2800" dirty="0">
                <a:solidFill>
                  <a:schemeClr val="accent3">
                    <a:lumMod val="25000"/>
                  </a:schemeClr>
                </a:solidFill>
                <a:latin typeface="Abadi"/>
                <a:sym typeface="+mn-ea"/>
              </a:rPr>
              <a:t>Executive Summary</a:t>
            </a:r>
            <a:endParaRPr lang="en-US" sz="2800" dirty="0">
              <a:solidFill>
                <a:schemeClr val="accent3">
                  <a:lumMod val="25000"/>
                </a:schemeClr>
              </a:solidFill>
              <a:latin typeface="Abadi"/>
            </a:endParaRPr>
          </a:p>
          <a:p>
            <a:pPr marL="457200" indent="-457200">
              <a:lnSpc>
                <a:spcPct val="100000"/>
              </a:lnSpc>
              <a:spcBef>
                <a:spcPts val="1400"/>
              </a:spcBef>
              <a:buFont typeface="Arial" panose="020B0604020202020204" pitchFamily="34" charset="0"/>
              <a:buChar char="•"/>
            </a:pPr>
            <a:r>
              <a:rPr lang="en-US" sz="2800" dirty="0">
                <a:solidFill>
                  <a:schemeClr val="accent3">
                    <a:lumMod val="25000"/>
                  </a:schemeClr>
                </a:solidFill>
                <a:latin typeface="Abadi"/>
                <a:sym typeface="+mn-ea"/>
              </a:rPr>
              <a:t>Introduction</a:t>
            </a:r>
            <a:endParaRPr lang="en-US" sz="2800" dirty="0">
              <a:solidFill>
                <a:schemeClr val="accent3">
                  <a:lumMod val="25000"/>
                </a:schemeClr>
              </a:solidFill>
              <a:latin typeface="Abadi"/>
            </a:endParaRPr>
          </a:p>
          <a:p>
            <a:pPr marL="457200" indent="-457200">
              <a:lnSpc>
                <a:spcPct val="100000"/>
              </a:lnSpc>
              <a:spcBef>
                <a:spcPts val="1400"/>
              </a:spcBef>
              <a:buFont typeface="Arial" panose="020B0604020202020204" pitchFamily="34" charset="0"/>
              <a:buChar char="•"/>
            </a:pPr>
            <a:r>
              <a:rPr lang="en-US" sz="2800" dirty="0">
                <a:solidFill>
                  <a:schemeClr val="accent3">
                    <a:lumMod val="25000"/>
                  </a:schemeClr>
                </a:solidFill>
                <a:latin typeface="Abadi"/>
                <a:sym typeface="+mn-ea"/>
              </a:rPr>
              <a:t>Methodology</a:t>
            </a:r>
            <a:endParaRPr lang="en-US" sz="2800" dirty="0">
              <a:solidFill>
                <a:schemeClr val="accent3">
                  <a:lumMod val="25000"/>
                </a:schemeClr>
              </a:solidFill>
              <a:latin typeface="Abadi"/>
            </a:endParaRPr>
          </a:p>
          <a:p>
            <a:pPr marL="457200" indent="-457200">
              <a:lnSpc>
                <a:spcPct val="100000"/>
              </a:lnSpc>
              <a:spcBef>
                <a:spcPts val="1400"/>
              </a:spcBef>
              <a:buFont typeface="Arial" panose="020B0604020202020204" pitchFamily="34" charset="0"/>
              <a:buChar char="•"/>
            </a:pPr>
            <a:r>
              <a:rPr lang="en-US" sz="2800" dirty="0">
                <a:solidFill>
                  <a:schemeClr val="accent3">
                    <a:lumMod val="25000"/>
                  </a:schemeClr>
                </a:solidFill>
                <a:latin typeface="Abadi"/>
                <a:sym typeface="+mn-ea"/>
              </a:rPr>
              <a:t>Results</a:t>
            </a:r>
            <a:endParaRPr lang="en-US" sz="2800" dirty="0">
              <a:solidFill>
                <a:schemeClr val="accent3">
                  <a:lumMod val="25000"/>
                </a:schemeClr>
              </a:solidFill>
              <a:latin typeface="Abadi"/>
            </a:endParaRPr>
          </a:p>
          <a:p>
            <a:pPr marL="457200" indent="-457200">
              <a:lnSpc>
                <a:spcPct val="100000"/>
              </a:lnSpc>
              <a:spcBef>
                <a:spcPts val="1400"/>
              </a:spcBef>
              <a:buFont typeface="Arial" panose="020B0604020202020204" pitchFamily="34" charset="0"/>
              <a:buChar char="•"/>
            </a:pPr>
            <a:r>
              <a:rPr lang="en-US" sz="2800" dirty="0">
                <a:solidFill>
                  <a:schemeClr val="accent3">
                    <a:lumMod val="25000"/>
                  </a:schemeClr>
                </a:solidFill>
                <a:latin typeface="Abadi"/>
                <a:sym typeface="+mn-ea"/>
              </a:rPr>
              <a:t>Conclusion</a:t>
            </a:r>
            <a:endParaRPr lang="en-US" sz="2800" dirty="0">
              <a:solidFill>
                <a:schemeClr val="accent3">
                  <a:lumMod val="25000"/>
                </a:schemeClr>
              </a:solidFill>
              <a:latin typeface="Abadi"/>
            </a:endParaRPr>
          </a:p>
          <a:p>
            <a:pPr marL="457200" indent="-457200">
              <a:lnSpc>
                <a:spcPct val="100000"/>
              </a:lnSpc>
              <a:spcBef>
                <a:spcPts val="1400"/>
              </a:spcBef>
              <a:buFont typeface="Arial" panose="020B0604020202020204" pitchFamily="34" charset="0"/>
              <a:buChar char="•"/>
            </a:pPr>
            <a:r>
              <a:rPr lang="en-US" sz="2800" dirty="0">
                <a:solidFill>
                  <a:schemeClr val="accent3">
                    <a:lumMod val="25000"/>
                  </a:schemeClr>
                </a:solidFill>
                <a:latin typeface="Abadi"/>
                <a:sym typeface="+mn-ea"/>
              </a:rPr>
              <a:t>Appendix</a:t>
            </a:r>
            <a:endParaRPr lang="en-US" sz="2800" dirty="0">
              <a:solidFill>
                <a:schemeClr val="accent3">
                  <a:lumMod val="25000"/>
                </a:schemeClr>
              </a:solidFill>
              <a:latin typeface="Abadi"/>
            </a:endParaRPr>
          </a:p>
          <a:p>
            <a:pPr marL="457200" indent="-457200">
              <a:buFont typeface="Arial" panose="020B0604020202020204" pitchFamily="34" charset="0"/>
              <a:buChar char="•"/>
            </a:pPr>
            <a:endParaRPr lang="en-US" sz="2800" dirty="0">
              <a:solidFill>
                <a:schemeClr val="accent3">
                  <a:lumMod val="25000"/>
                </a:schemeClr>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Success Rate vs. Orbit Type</a:t>
            </a:r>
            <a:endParaRPr lang="en-US"/>
          </a:p>
        </p:txBody>
      </p:sp>
      <p:sp>
        <p:nvSpPr>
          <p:cNvPr id="4" name="Content Placeholder 3"/>
          <p:cNvSpPr>
            <a:spLocks noGrp="1"/>
          </p:cNvSpPr>
          <p:nvPr>
            <p:ph sz="half" idx="2"/>
          </p:nvPr>
        </p:nvSpPr>
        <p:spPr/>
        <p:txBody>
          <a:bodyPr>
            <a:normAutofit/>
          </a:bodyPr>
          <a:p>
            <a:pPr marL="285750" indent="-285750">
              <a:lnSpc>
                <a:spcPct val="150000"/>
              </a:lnSpc>
              <a:buFont typeface="Wingdings" panose="05000000000000000000" pitchFamily="2" charset="2"/>
              <a:buChar char="Ø"/>
            </a:pPr>
            <a:r>
              <a:rPr lang="en-US" sz="2000" dirty="0">
                <a:solidFill>
                  <a:schemeClr val="tx1"/>
                </a:solidFill>
                <a:latin typeface="Abadi" panose="020B0604020104020204" pitchFamily="34" charset="0"/>
                <a:sym typeface="+mn-ea"/>
              </a:rPr>
              <a:t>Orbits with 100% success rate:- ES-L1, GEO, HEO, SSO.</a:t>
            </a:r>
            <a:endParaRPr lang="en-US" sz="2000" dirty="0">
              <a:solidFill>
                <a:schemeClr val="tx1"/>
              </a:solidFill>
              <a:latin typeface="Abadi" panose="020B0604020104020204" pitchFamily="34" charset="0"/>
            </a:endParaRPr>
          </a:p>
          <a:p>
            <a:pPr marL="285750" indent="-285750">
              <a:lnSpc>
                <a:spcPct val="150000"/>
              </a:lnSpc>
              <a:buFont typeface="Wingdings" panose="05000000000000000000" pitchFamily="2" charset="2"/>
              <a:buChar char="Ø"/>
            </a:pPr>
            <a:r>
              <a:rPr lang="en-US" sz="2000" dirty="0">
                <a:solidFill>
                  <a:schemeClr val="tx1"/>
                </a:solidFill>
                <a:latin typeface="Abadi" panose="020B0604020104020204" pitchFamily="34" charset="0"/>
                <a:sym typeface="+mn-ea"/>
              </a:rPr>
              <a:t>Orbits with 0% success rate:- SO.</a:t>
            </a:r>
            <a:endParaRPr lang="en-US" sz="2000" dirty="0">
              <a:solidFill>
                <a:schemeClr val="tx1"/>
              </a:solidFill>
              <a:latin typeface="Abadi" panose="020B0604020104020204" pitchFamily="34" charset="0"/>
            </a:endParaRPr>
          </a:p>
          <a:p>
            <a:pPr marL="285750" indent="-285750">
              <a:lnSpc>
                <a:spcPct val="150000"/>
              </a:lnSpc>
              <a:buFont typeface="Wingdings" panose="05000000000000000000" pitchFamily="2" charset="2"/>
              <a:buChar char="Ø"/>
            </a:pPr>
            <a:r>
              <a:rPr lang="en-US" sz="2000" dirty="0">
                <a:solidFill>
                  <a:schemeClr val="tx1"/>
                </a:solidFill>
                <a:latin typeface="Abadi" panose="020B0604020104020204" pitchFamily="34" charset="0"/>
                <a:sym typeface="+mn-ea"/>
              </a:rPr>
              <a:t>Orbits with success rate between 50% and 85%:- GTO, ISS, LEO, MEO, PO.</a:t>
            </a:r>
            <a:endParaRPr lang="en-US" sz="2000" dirty="0">
              <a:solidFill>
                <a:schemeClr val="tx1"/>
              </a:solidFill>
              <a:latin typeface="Abadi" panose="020B0604020104020204" pitchFamily="34" charset="0"/>
            </a:endParaRPr>
          </a:p>
          <a:p>
            <a:endParaRPr lang="en-US" sz="2000" dirty="0">
              <a:solidFill>
                <a:schemeClr val="tx1"/>
              </a:solidFill>
              <a:latin typeface="Abadi" panose="020B0604020104020204" pitchFamily="34" charset="0"/>
            </a:endParaRPr>
          </a:p>
        </p:txBody>
      </p:sp>
      <p:pic>
        <p:nvPicPr>
          <p:cNvPr id="8" name="Content Placeholder 7"/>
          <p:cNvPicPr>
            <a:picLocks noChangeAspect="1"/>
          </p:cNvPicPr>
          <p:nvPr>
            <p:ph sz="half" idx="1"/>
          </p:nvPr>
        </p:nvPicPr>
        <p:blipFill>
          <a:blip r:embed="rId1"/>
          <a:stretch>
            <a:fillRect/>
          </a:stretch>
        </p:blipFill>
        <p:spPr>
          <a:xfrm>
            <a:off x="1228090" y="1867535"/>
            <a:ext cx="4400550" cy="42672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Flight Number vs. Orbit Type</a:t>
            </a:r>
            <a:endParaRPr lang="en-US"/>
          </a:p>
        </p:txBody>
      </p:sp>
      <p:sp>
        <p:nvSpPr>
          <p:cNvPr id="3" name="Content Placeholder 2"/>
          <p:cNvSpPr>
            <a:spLocks noGrp="1"/>
          </p:cNvSpPr>
          <p:nvPr>
            <p:ph sz="half" idx="1"/>
          </p:nvPr>
        </p:nvSpPr>
        <p:spPr>
          <a:xfrm>
            <a:off x="838200" y="1825625"/>
            <a:ext cx="5181600" cy="479425"/>
          </a:xfrm>
        </p:spPr>
        <p:txBody>
          <a:bodyPr>
            <a:normAutofit fontScale="90000"/>
          </a:bodyPr>
          <a:p>
            <a:endParaRPr lang="en-US"/>
          </a:p>
        </p:txBody>
      </p:sp>
      <p:sp>
        <p:nvSpPr>
          <p:cNvPr id="4" name="Content Placeholder 3"/>
          <p:cNvSpPr>
            <a:spLocks noGrp="1"/>
          </p:cNvSpPr>
          <p:nvPr>
            <p:ph sz="half" idx="2"/>
          </p:nvPr>
        </p:nvSpPr>
        <p:spPr>
          <a:xfrm>
            <a:off x="838200" y="3951605"/>
            <a:ext cx="10515600" cy="2225675"/>
          </a:xfrm>
        </p:spPr>
        <p:txBody>
          <a:bodyPr/>
          <a:p>
            <a:r>
              <a:rPr lang="en-US" dirty="0">
                <a:solidFill>
                  <a:schemeClr val="tx1"/>
                </a:solidFill>
                <a:latin typeface="Abadi" panose="020B0604020104020204" pitchFamily="34" charset="0"/>
                <a:sym typeface="+mn-ea"/>
              </a:rPr>
              <a:t>In the LEO orbit the Success appears related to the number of flights  on the other hand, there seems to be no relationship between flight number when in GTO orbit.</a:t>
            </a:r>
            <a:endParaRPr lang="en-US" dirty="0">
              <a:solidFill>
                <a:schemeClr val="tx1"/>
              </a:solidFill>
              <a:latin typeface="Abadi" panose="020B0604020104020204" pitchFamily="34" charset="0"/>
            </a:endParaRPr>
          </a:p>
          <a:p>
            <a:endParaRPr lang="en-US" dirty="0">
              <a:solidFill>
                <a:schemeClr val="tx1"/>
              </a:solidFill>
              <a:latin typeface="Abadi" panose="020B0604020104020204" pitchFamily="34" charset="0"/>
            </a:endParaRPr>
          </a:p>
        </p:txBody>
      </p:sp>
      <p:pic>
        <p:nvPicPr>
          <p:cNvPr id="6" name="Picture 5"/>
          <p:cNvPicPr>
            <a:picLocks noChangeAspect="1"/>
          </p:cNvPicPr>
          <p:nvPr/>
        </p:nvPicPr>
        <p:blipFill rotWithShape="1">
          <a:blip r:embed="rId1"/>
          <a:srcRect/>
          <a:stretch>
            <a:fillRect/>
          </a:stretch>
        </p:blipFill>
        <p:spPr>
          <a:xfrm>
            <a:off x="883270" y="1601899"/>
            <a:ext cx="10145541" cy="210531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Payload vs. Orbit Type</a:t>
            </a:r>
            <a:endParaRPr lang="en-US"/>
          </a:p>
        </p:txBody>
      </p:sp>
      <p:sp>
        <p:nvSpPr>
          <p:cNvPr id="4" name="Content Placeholder 3"/>
          <p:cNvSpPr>
            <a:spLocks noGrp="1"/>
          </p:cNvSpPr>
          <p:nvPr>
            <p:ph sz="half" idx="2"/>
          </p:nvPr>
        </p:nvSpPr>
        <p:spPr>
          <a:xfrm>
            <a:off x="969010" y="4360545"/>
            <a:ext cx="10384790" cy="1816735"/>
          </a:xfrm>
        </p:spPr>
        <p:txBody>
          <a:bodyPr/>
          <a:p>
            <a:r>
              <a:rPr lang="en-US" dirty="0">
                <a:solidFill>
                  <a:schemeClr val="tx1"/>
                </a:solidFill>
                <a:latin typeface="Abadi" panose="020B0604020104020204" pitchFamily="34" charset="0"/>
                <a:sym typeface="+mn-ea"/>
              </a:rPr>
              <a:t>Heavy payloads have a negative influence on GTO orbits and positive on GTO and Polar LEO (ISS) orbits.</a:t>
            </a:r>
            <a:endParaRPr lang="en-US" dirty="0">
              <a:solidFill>
                <a:schemeClr val="tx1"/>
              </a:solidFill>
              <a:latin typeface="Abadi" panose="020B0604020104020204" pitchFamily="34" charset="0"/>
            </a:endParaRPr>
          </a:p>
          <a:p>
            <a:endParaRPr lang="en-US" dirty="0">
              <a:solidFill>
                <a:schemeClr val="tx1"/>
              </a:solidFill>
              <a:latin typeface="Abadi" panose="020B0604020104020204" pitchFamily="34" charset="0"/>
            </a:endParaRPr>
          </a:p>
        </p:txBody>
      </p:sp>
      <p:pic>
        <p:nvPicPr>
          <p:cNvPr id="8" name="Picture 7"/>
          <p:cNvPicPr>
            <a:picLocks noChangeAspect="1"/>
          </p:cNvPicPr>
          <p:nvPr/>
        </p:nvPicPr>
        <p:blipFill>
          <a:blip r:embed="rId1"/>
          <a:stretch>
            <a:fillRect/>
          </a:stretch>
        </p:blipFill>
        <p:spPr>
          <a:xfrm>
            <a:off x="969330" y="1751385"/>
            <a:ext cx="10116962" cy="208626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Launch Success Yearly Trend</a:t>
            </a:r>
            <a:endParaRPr lang="en-US"/>
          </a:p>
        </p:txBody>
      </p:sp>
      <p:sp>
        <p:nvSpPr>
          <p:cNvPr id="4" name="Content Placeholder 3"/>
          <p:cNvSpPr>
            <a:spLocks noGrp="1"/>
          </p:cNvSpPr>
          <p:nvPr>
            <p:ph sz="half" idx="2"/>
          </p:nvPr>
        </p:nvSpPr>
        <p:spPr>
          <a:xfrm>
            <a:off x="755650" y="1443990"/>
            <a:ext cx="10516235" cy="1897380"/>
          </a:xfrm>
        </p:spPr>
        <p:txBody>
          <a:bodyPr>
            <a:normAutofit lnSpcReduction="10000"/>
          </a:bodyPr>
          <a:p>
            <a:pPr marL="285750" indent="-285750" algn="just">
              <a:lnSpc>
                <a:spcPct val="150000"/>
              </a:lnSpc>
              <a:buFont typeface="Wingdings" panose="05000000000000000000" pitchFamily="2" charset="2"/>
              <a:buChar char="Ø"/>
            </a:pPr>
            <a:r>
              <a:rPr lang="en-US" sz="2000" dirty="0">
                <a:solidFill>
                  <a:schemeClr val="tx1"/>
                </a:solidFill>
                <a:latin typeface="Abadi" panose="020B0604020104020204" pitchFamily="34" charset="0"/>
                <a:sym typeface="+mn-ea"/>
              </a:rPr>
              <a:t>The success rate since 2013 kept increasing till 2020 and there is a slight decrease in year 2017.</a:t>
            </a:r>
            <a:endParaRPr lang="en-US" sz="2000" dirty="0">
              <a:solidFill>
                <a:schemeClr val="tx1"/>
              </a:solidFill>
              <a:latin typeface="Abadi" panose="020B0604020104020204" pitchFamily="34" charset="0"/>
            </a:endParaRPr>
          </a:p>
          <a:p>
            <a:endParaRPr lang="en-US" sz="2000" dirty="0">
              <a:solidFill>
                <a:schemeClr val="tx1"/>
              </a:solidFill>
              <a:latin typeface="Abadi" panose="020B0604020104020204" pitchFamily="34" charset="0"/>
            </a:endParaRPr>
          </a:p>
        </p:txBody>
      </p:sp>
      <p:pic>
        <p:nvPicPr>
          <p:cNvPr id="7" name="Content Placeholder 6"/>
          <p:cNvPicPr>
            <a:picLocks noChangeAspect="1"/>
          </p:cNvPicPr>
          <p:nvPr>
            <p:ph sz="half" idx="1"/>
          </p:nvPr>
        </p:nvPicPr>
        <p:blipFill>
          <a:blip r:embed="rId1"/>
          <a:stretch>
            <a:fillRect/>
          </a:stretch>
        </p:blipFill>
        <p:spPr>
          <a:xfrm>
            <a:off x="6403340" y="2576195"/>
            <a:ext cx="5181600" cy="35871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All Launch Site Names</a:t>
            </a:r>
            <a:endParaRPr lang="en-US"/>
          </a:p>
        </p:txBody>
      </p:sp>
      <p:sp>
        <p:nvSpPr>
          <p:cNvPr id="4" name="Content Placeholder 3"/>
          <p:cNvSpPr>
            <a:spLocks noGrp="1"/>
          </p:cNvSpPr>
          <p:nvPr>
            <p:ph sz="half" idx="2"/>
          </p:nvPr>
        </p:nvSpPr>
        <p:spPr>
          <a:xfrm>
            <a:off x="1111885" y="4537075"/>
            <a:ext cx="10241915" cy="1640205"/>
          </a:xfrm>
        </p:spPr>
        <p:txBody>
          <a:bodyPr>
            <a:normAutofit/>
          </a:bodyPr>
          <a:p>
            <a:pPr marL="285750" indent="-285750">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Displaying the names of the unique launch sites in the space mission.</a:t>
            </a:r>
            <a:endParaRPr lang="en-US" dirty="0">
              <a:solidFill>
                <a:schemeClr val="tx1"/>
              </a:solidFill>
              <a:latin typeface="Abadi" panose="020B0604020104020204" pitchFamily="34" charset="0"/>
            </a:endParaRPr>
          </a:p>
          <a:p>
            <a:endParaRPr lang="en-US" dirty="0">
              <a:solidFill>
                <a:schemeClr val="tx1"/>
              </a:solidFill>
              <a:latin typeface="Abadi" panose="020B0604020104020204" pitchFamily="34" charset="0"/>
            </a:endParaRPr>
          </a:p>
        </p:txBody>
      </p:sp>
      <p:pic>
        <p:nvPicPr>
          <p:cNvPr id="5" name="Content Placeholder 4"/>
          <p:cNvPicPr>
            <a:picLocks noChangeAspect="1"/>
          </p:cNvPicPr>
          <p:nvPr>
            <p:ph sz="half" idx="1"/>
          </p:nvPr>
        </p:nvPicPr>
        <p:blipFill>
          <a:blip r:embed="rId1"/>
          <a:stretch>
            <a:fillRect/>
          </a:stretch>
        </p:blipFill>
        <p:spPr>
          <a:xfrm>
            <a:off x="1111250" y="1786890"/>
            <a:ext cx="10241915" cy="24326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520700" y="228600"/>
            <a:ext cx="10753725" cy="1160780"/>
          </a:xfrm>
        </p:spPr>
        <p:txBody>
          <a:bodyPr>
            <a:normAutofit/>
          </a:bodyPr>
          <a:p>
            <a:r>
              <a:rPr lang="en-US" dirty="0">
                <a:solidFill>
                  <a:srgbClr val="0B49CB"/>
                </a:solidFill>
                <a:latin typeface="Abadi"/>
                <a:sym typeface="+mn-ea"/>
              </a:rPr>
              <a:t>Launch Site Names Begin with 'KSC'</a:t>
            </a:r>
            <a:endParaRPr lang="en-US"/>
          </a:p>
        </p:txBody>
      </p:sp>
      <p:sp>
        <p:nvSpPr>
          <p:cNvPr id="5" name="Text Placeholder 4"/>
          <p:cNvSpPr>
            <a:spLocks noGrp="1"/>
          </p:cNvSpPr>
          <p:nvPr>
            <p:ph type="body" sz="half" idx="2"/>
          </p:nvPr>
        </p:nvSpPr>
        <p:spPr>
          <a:xfrm>
            <a:off x="520700" y="1675765"/>
            <a:ext cx="9453245" cy="1330325"/>
          </a:xfrm>
        </p:spPr>
        <p:txBody>
          <a:bodyPr/>
          <a:p>
            <a:r>
              <a:rPr lang="en-US" sz="2400" dirty="0">
                <a:solidFill>
                  <a:schemeClr val="tx1"/>
                </a:solidFill>
                <a:latin typeface="Abadi" panose="020B0604020104020204" pitchFamily="34" charset="0"/>
                <a:sym typeface="+mn-ea"/>
              </a:rPr>
              <a:t>Displaying 5 records where launch sites begin with the string 'CCA'.</a:t>
            </a:r>
            <a:endParaRPr lang="en-US" sz="2400" dirty="0">
              <a:solidFill>
                <a:schemeClr val="tx1"/>
              </a:solidFill>
              <a:latin typeface="Abadi" panose="020B0604020104020204" pitchFamily="34" charset="0"/>
            </a:endParaRPr>
          </a:p>
          <a:p>
            <a:endParaRPr lang="en-US" sz="2400" dirty="0">
              <a:solidFill>
                <a:schemeClr val="tx1"/>
              </a:solidFill>
              <a:latin typeface="Abadi" panose="020B0604020104020204" pitchFamily="34" charset="0"/>
            </a:endParaRPr>
          </a:p>
        </p:txBody>
      </p:sp>
      <p:pic>
        <p:nvPicPr>
          <p:cNvPr id="6" name="Picture Placeholder 5"/>
          <p:cNvPicPr>
            <a:picLocks noChangeAspect="1"/>
          </p:cNvPicPr>
          <p:nvPr>
            <p:ph type="pic" idx="1"/>
          </p:nvPr>
        </p:nvPicPr>
        <p:blipFill>
          <a:blip r:embed="rId1"/>
          <a:stretch>
            <a:fillRect/>
          </a:stretch>
        </p:blipFill>
        <p:spPr>
          <a:xfrm>
            <a:off x="520700" y="3161030"/>
            <a:ext cx="10835005" cy="22402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Total Payload Mass</a:t>
            </a:r>
            <a:endParaRPr lang="en-US"/>
          </a:p>
        </p:txBody>
      </p:sp>
      <p:pic>
        <p:nvPicPr>
          <p:cNvPr id="6" name="Content Placeholder 5"/>
          <p:cNvPicPr>
            <a:picLocks noChangeAspect="1"/>
          </p:cNvPicPr>
          <p:nvPr>
            <p:ph idx="1"/>
          </p:nvPr>
        </p:nvPicPr>
        <p:blipFill>
          <a:blip r:embed="rId1"/>
          <a:stretch>
            <a:fillRect/>
          </a:stretch>
        </p:blipFill>
        <p:spPr>
          <a:xfrm>
            <a:off x="824230" y="3429000"/>
            <a:ext cx="9972675" cy="1822450"/>
          </a:xfrm>
          <a:prstGeom prst="rect">
            <a:avLst/>
          </a:prstGeom>
        </p:spPr>
      </p:pic>
      <p:sp>
        <p:nvSpPr>
          <p:cNvPr id="7" name="Text Box 6"/>
          <p:cNvSpPr txBox="1"/>
          <p:nvPr/>
        </p:nvSpPr>
        <p:spPr>
          <a:xfrm>
            <a:off x="838200" y="1691005"/>
            <a:ext cx="9972675" cy="1014730"/>
          </a:xfrm>
          <a:prstGeom prst="rect">
            <a:avLst/>
          </a:prstGeom>
          <a:noFill/>
        </p:spPr>
        <p:txBody>
          <a:bodyPr wrap="square" rtlCol="0" anchor="t">
            <a:spAutoFit/>
          </a:bodyPr>
          <a:p>
            <a:pPr marL="285750" indent="-285750">
              <a:lnSpc>
                <a:spcPct val="150000"/>
              </a:lnSpc>
              <a:buFont typeface="Wingdings" panose="05000000000000000000" pitchFamily="2" charset="2"/>
              <a:buChar char="Ø"/>
            </a:pPr>
            <a:r>
              <a:rPr lang="en-US" sz="2000" dirty="0">
                <a:solidFill>
                  <a:schemeClr val="tx1"/>
                </a:solidFill>
                <a:latin typeface="Abadi" panose="020B0604020104020204" pitchFamily="34" charset="0"/>
                <a:sym typeface="+mn-ea"/>
              </a:rPr>
              <a:t>Displaying the total payload mass carried by boosters launched by NASA (CRS).</a:t>
            </a:r>
            <a:endParaRPr lang="en-US" sz="2000" dirty="0">
              <a:solidFill>
                <a:schemeClr val="tx1"/>
              </a:solidFill>
              <a:latin typeface="Abadi" panose="020B0604020104020204" pitchFamily="34" charset="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Average Payload Mass by F9 v1.1</a:t>
            </a:r>
            <a:endParaRPr lang="en-US"/>
          </a:p>
        </p:txBody>
      </p:sp>
      <p:pic>
        <p:nvPicPr>
          <p:cNvPr id="6" name="Content Placeholder 5"/>
          <p:cNvPicPr>
            <a:picLocks noChangeAspect="1"/>
          </p:cNvPicPr>
          <p:nvPr>
            <p:ph idx="1"/>
          </p:nvPr>
        </p:nvPicPr>
        <p:blipFill>
          <a:blip r:embed="rId1"/>
          <a:stretch>
            <a:fillRect/>
          </a:stretch>
        </p:blipFill>
        <p:spPr>
          <a:xfrm>
            <a:off x="985520" y="2776220"/>
            <a:ext cx="10001250" cy="2142490"/>
          </a:xfrm>
          <a:prstGeom prst="rect">
            <a:avLst/>
          </a:prstGeom>
        </p:spPr>
      </p:pic>
      <p:sp>
        <p:nvSpPr>
          <p:cNvPr id="4" name="Text Box 3"/>
          <p:cNvSpPr txBox="1"/>
          <p:nvPr/>
        </p:nvSpPr>
        <p:spPr>
          <a:xfrm>
            <a:off x="984885" y="2052320"/>
            <a:ext cx="10001885" cy="723900"/>
          </a:xfrm>
          <a:prstGeom prst="rect">
            <a:avLst/>
          </a:prstGeom>
          <a:noFill/>
        </p:spPr>
        <p:txBody>
          <a:bodyPr wrap="square" rtlCol="0" anchor="t">
            <a:noAutofit/>
          </a:bodyPr>
          <a:p>
            <a:pPr marL="285750" indent="-285750">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Displaying average payload mass carried by booster version F9 v1.1.</a:t>
            </a:r>
            <a:endParaRPr lang="en-US" dirty="0">
              <a:solidFill>
                <a:schemeClr val="tx1"/>
              </a:solidFill>
              <a:latin typeface="Abadi" panose="020B0604020104020204" pitchFamily="34" charset="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dirty="0">
                <a:solidFill>
                  <a:srgbClr val="0B49CB"/>
                </a:solidFill>
                <a:latin typeface="Abadi"/>
                <a:sym typeface="+mn-ea"/>
              </a:rPr>
              <a:t>First Successful Ground Landing Date</a:t>
            </a:r>
            <a:endParaRPr lang="en-US"/>
          </a:p>
        </p:txBody>
      </p:sp>
      <p:pic>
        <p:nvPicPr>
          <p:cNvPr id="6" name="Content Placeholder 5"/>
          <p:cNvPicPr>
            <a:picLocks noChangeAspect="1"/>
          </p:cNvPicPr>
          <p:nvPr>
            <p:ph idx="1"/>
          </p:nvPr>
        </p:nvPicPr>
        <p:blipFill>
          <a:blip r:embed="rId1"/>
          <a:stretch>
            <a:fillRect/>
          </a:stretch>
        </p:blipFill>
        <p:spPr>
          <a:xfrm>
            <a:off x="1118235" y="3078480"/>
            <a:ext cx="9953625" cy="2102485"/>
          </a:xfrm>
          <a:prstGeom prst="rect">
            <a:avLst/>
          </a:prstGeom>
        </p:spPr>
      </p:pic>
      <p:sp>
        <p:nvSpPr>
          <p:cNvPr id="4" name="Text Box 3"/>
          <p:cNvSpPr txBox="1"/>
          <p:nvPr/>
        </p:nvSpPr>
        <p:spPr>
          <a:xfrm>
            <a:off x="1119505" y="1861185"/>
            <a:ext cx="9952355" cy="922020"/>
          </a:xfrm>
          <a:prstGeom prst="rect">
            <a:avLst/>
          </a:prstGeom>
          <a:noFill/>
        </p:spPr>
        <p:txBody>
          <a:bodyPr wrap="square" rtlCol="0" anchor="t">
            <a:spAutoFit/>
          </a:bodyPr>
          <a:p>
            <a:pPr marL="285750" indent="-285750">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Listing the date when the first successful landing outcome in ground pad was achieved.</a:t>
            </a:r>
            <a:endParaRPr lang="en-US" dirty="0">
              <a:solidFill>
                <a:schemeClr val="tx1"/>
              </a:solidFill>
              <a:latin typeface="Abadi" panose="020B0604020104020204" pitchFamily="34" charset="0"/>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dirty="0">
                <a:solidFill>
                  <a:srgbClr val="0B49CB"/>
                </a:solidFill>
                <a:latin typeface="Abadi"/>
                <a:sym typeface="+mn-ea"/>
              </a:rPr>
              <a:t>Successful Drone Ship Landing with Payload between 4000 and 6000</a:t>
            </a:r>
            <a:endParaRPr lang="en-US"/>
          </a:p>
        </p:txBody>
      </p:sp>
      <p:pic>
        <p:nvPicPr>
          <p:cNvPr id="4" name="Content Placeholder 3"/>
          <p:cNvPicPr>
            <a:picLocks noChangeAspect="1"/>
          </p:cNvPicPr>
          <p:nvPr>
            <p:ph idx="1"/>
          </p:nvPr>
        </p:nvPicPr>
        <p:blipFill>
          <a:blip r:embed="rId1"/>
          <a:stretch>
            <a:fillRect/>
          </a:stretch>
        </p:blipFill>
        <p:spPr>
          <a:xfrm>
            <a:off x="963930" y="3005455"/>
            <a:ext cx="10020300" cy="2209800"/>
          </a:xfrm>
          <a:prstGeom prst="rect">
            <a:avLst/>
          </a:prstGeom>
        </p:spPr>
      </p:pic>
      <p:sp>
        <p:nvSpPr>
          <p:cNvPr id="5" name="Text Box 4"/>
          <p:cNvSpPr txBox="1"/>
          <p:nvPr/>
        </p:nvSpPr>
        <p:spPr>
          <a:xfrm>
            <a:off x="1085215" y="1691005"/>
            <a:ext cx="9899015" cy="922020"/>
          </a:xfrm>
          <a:prstGeom prst="rect">
            <a:avLst/>
          </a:prstGeom>
          <a:noFill/>
        </p:spPr>
        <p:txBody>
          <a:bodyPr wrap="square" rtlCol="0" anchor="t">
            <a:spAutoFit/>
          </a:bodyPr>
          <a:p>
            <a:pPr marL="285750" indent="-285750">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Listing the names of the boosters which have success in drone ship and have payload mass greater than 4000 but less than 6000.</a:t>
            </a:r>
            <a:endParaRPr lang="en-US" dirty="0">
              <a:solidFill>
                <a:schemeClr val="tx1"/>
              </a:solidFill>
              <a:latin typeface="Abadi" panose="020B0604020104020204" pitchFamily="34" charset="0"/>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Executive Summary</a:t>
            </a:r>
            <a:endParaRPr lang="en-US"/>
          </a:p>
        </p:txBody>
      </p:sp>
      <p:sp>
        <p:nvSpPr>
          <p:cNvPr id="3" name="Content Placeholder 2"/>
          <p:cNvSpPr>
            <a:spLocks noGrp="1"/>
          </p:cNvSpPr>
          <p:nvPr>
            <p:ph idx="1"/>
          </p:nvPr>
        </p:nvSpPr>
        <p:spPr/>
        <p:txBody>
          <a:bodyPr/>
          <a:p>
            <a:pPr>
              <a:lnSpc>
                <a:spcPct val="100000"/>
              </a:lnSpc>
              <a:spcBef>
                <a:spcPts val="1400"/>
              </a:spcBef>
            </a:pPr>
            <a:r>
              <a:rPr lang="en-US" dirty="0">
                <a:solidFill>
                  <a:schemeClr val="tx1"/>
                </a:solidFill>
                <a:latin typeface="Abadi" panose="020B0604020104020204" pitchFamily="34" charset="0"/>
                <a:sym typeface="+mn-ea"/>
              </a:rPr>
              <a:t>Summary of methodologies</a:t>
            </a:r>
            <a:endParaRPr lang="en-US" dirty="0">
              <a:solidFill>
                <a:schemeClr val="tx1"/>
              </a:solidFill>
              <a:latin typeface="Abadi" panose="020B0604020104020204" pitchFamily="34" charset="0"/>
            </a:endParaRPr>
          </a:p>
          <a:p>
            <a:pPr>
              <a:lnSpc>
                <a:spcPct val="100000"/>
              </a:lnSpc>
              <a:spcBef>
                <a:spcPts val="1400"/>
              </a:spcBef>
            </a:pPr>
            <a:r>
              <a:rPr lang="en-US" dirty="0">
                <a:solidFill>
                  <a:schemeClr val="tx1"/>
                </a:solidFill>
                <a:latin typeface="Abadi" panose="020B0604020104020204" pitchFamily="34" charset="0"/>
                <a:sym typeface="+mn-ea"/>
              </a:rPr>
              <a:t> Summary of all results</a:t>
            </a:r>
            <a:endParaRPr lang="en-US" dirty="0">
              <a:solidFill>
                <a:schemeClr val="tx1"/>
              </a:solidFill>
              <a:latin typeface="Abadi" panose="020B0604020104020204" pitchFamily="34" charset="0"/>
            </a:endParaRPr>
          </a:p>
          <a:p>
            <a:pPr marL="0" indent="0">
              <a:buNone/>
            </a:pPr>
            <a:endParaRPr lang="en-US" dirty="0">
              <a:solidFill>
                <a:schemeClr val="tx1"/>
              </a:solidFill>
              <a:latin typeface="Abadi" panose="020B0604020104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dirty="0">
                <a:solidFill>
                  <a:srgbClr val="0B49CB"/>
                </a:solidFill>
                <a:latin typeface="Abadi"/>
                <a:sym typeface="+mn-ea"/>
              </a:rPr>
              <a:t>Total Number of Successful and Failure Mission Outcomes</a:t>
            </a:r>
            <a:endParaRPr lang="en-US"/>
          </a:p>
        </p:txBody>
      </p:sp>
      <p:pic>
        <p:nvPicPr>
          <p:cNvPr id="6" name="Content Placeholder 5"/>
          <p:cNvPicPr>
            <a:picLocks noChangeAspect="1"/>
          </p:cNvPicPr>
          <p:nvPr>
            <p:ph idx="1"/>
          </p:nvPr>
        </p:nvPicPr>
        <p:blipFill>
          <a:blip r:embed="rId1"/>
          <a:stretch>
            <a:fillRect/>
          </a:stretch>
        </p:blipFill>
        <p:spPr>
          <a:xfrm>
            <a:off x="1061720" y="3005455"/>
            <a:ext cx="10067925" cy="1990725"/>
          </a:xfrm>
          <a:prstGeom prst="rect">
            <a:avLst/>
          </a:prstGeom>
        </p:spPr>
      </p:pic>
      <p:sp>
        <p:nvSpPr>
          <p:cNvPr id="4" name="Text Box 3"/>
          <p:cNvSpPr txBox="1"/>
          <p:nvPr/>
        </p:nvSpPr>
        <p:spPr>
          <a:xfrm>
            <a:off x="1061720" y="2025015"/>
            <a:ext cx="9949815" cy="506730"/>
          </a:xfrm>
          <a:prstGeom prst="rect">
            <a:avLst/>
          </a:prstGeom>
          <a:noFill/>
        </p:spPr>
        <p:txBody>
          <a:bodyPr wrap="square" rtlCol="0" anchor="t">
            <a:spAutoFit/>
          </a:bodyPr>
          <a:p>
            <a:pPr marL="285750" indent="-285750">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Listing the total number of successful and failure mission outcomes.</a:t>
            </a:r>
            <a:endParaRPr lang="en-US" dirty="0">
              <a:solidFill>
                <a:schemeClr val="tx1"/>
              </a:solidFill>
              <a:latin typeface="Abadi" panose="020B0604020104020204" pitchFamily="34" charset="0"/>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Boosters Carried Maximum Payload</a:t>
            </a:r>
            <a:endParaRPr lang="en-US"/>
          </a:p>
        </p:txBody>
      </p:sp>
      <p:pic>
        <p:nvPicPr>
          <p:cNvPr id="6" name="Content Placeholder 5"/>
          <p:cNvPicPr>
            <a:picLocks noChangeAspect="1"/>
          </p:cNvPicPr>
          <p:nvPr>
            <p:ph idx="1"/>
          </p:nvPr>
        </p:nvPicPr>
        <p:blipFill>
          <a:blip r:embed="rId1"/>
          <a:stretch>
            <a:fillRect/>
          </a:stretch>
        </p:blipFill>
        <p:spPr>
          <a:xfrm>
            <a:off x="1118870" y="2837180"/>
            <a:ext cx="9953625" cy="3200400"/>
          </a:xfrm>
          <a:prstGeom prst="rect">
            <a:avLst/>
          </a:prstGeom>
        </p:spPr>
      </p:pic>
      <p:sp>
        <p:nvSpPr>
          <p:cNvPr id="4" name="Text Box 3"/>
          <p:cNvSpPr txBox="1"/>
          <p:nvPr/>
        </p:nvSpPr>
        <p:spPr>
          <a:xfrm>
            <a:off x="1119505" y="1202055"/>
            <a:ext cx="9952990" cy="1337945"/>
          </a:xfrm>
          <a:prstGeom prst="rect">
            <a:avLst/>
          </a:prstGeom>
          <a:noFill/>
        </p:spPr>
        <p:txBody>
          <a:bodyPr wrap="square" rtlCol="0" anchor="t">
            <a:spAutoFit/>
          </a:bodyPr>
          <a:p>
            <a:pPr marL="285750" indent="-285750">
              <a:lnSpc>
                <a:spcPct val="150000"/>
              </a:lnSpc>
              <a:buFont typeface="Wingdings" panose="05000000000000000000" pitchFamily="2" charset="2"/>
              <a:buChar char="Ø"/>
            </a:pPr>
            <a:endParaRPr lang="en-US" dirty="0">
              <a:solidFill>
                <a:schemeClr val="tx1"/>
              </a:solidFill>
              <a:latin typeface="Abadi" panose="020B0604020104020204" pitchFamily="34" charset="0"/>
              <a:sym typeface="+mn-ea"/>
            </a:endParaRPr>
          </a:p>
          <a:p>
            <a:pPr marL="285750" indent="-285750">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Listing the names of the booster versions which have carried the maximum payload mass.</a:t>
            </a:r>
            <a:endParaRPr lang="en-US" dirty="0">
              <a:solidFill>
                <a:schemeClr val="tx1"/>
              </a:solidFill>
              <a:latin typeface="Abadi" panose="020B0604020104020204" pitchFamily="34" charset="0"/>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2015 Launch Records</a:t>
            </a:r>
            <a:endParaRPr lang="en-US"/>
          </a:p>
        </p:txBody>
      </p:sp>
      <p:pic>
        <p:nvPicPr>
          <p:cNvPr id="6" name="Content Placeholder 5"/>
          <p:cNvPicPr>
            <a:picLocks noChangeAspect="1"/>
          </p:cNvPicPr>
          <p:nvPr>
            <p:ph idx="1"/>
          </p:nvPr>
        </p:nvPicPr>
        <p:blipFill rotWithShape="1">
          <a:blip r:embed="rId1"/>
          <a:srcRect r="1277"/>
          <a:stretch>
            <a:fillRect/>
          </a:stretch>
        </p:blipFill>
        <p:spPr>
          <a:xfrm>
            <a:off x="1009015" y="3134360"/>
            <a:ext cx="10172700" cy="1733550"/>
          </a:xfrm>
          <a:prstGeom prst="rect">
            <a:avLst/>
          </a:prstGeom>
        </p:spPr>
      </p:pic>
      <p:sp>
        <p:nvSpPr>
          <p:cNvPr id="4" name="Text Box 3"/>
          <p:cNvSpPr txBox="1"/>
          <p:nvPr/>
        </p:nvSpPr>
        <p:spPr>
          <a:xfrm>
            <a:off x="1009015" y="1812925"/>
            <a:ext cx="10172700" cy="922020"/>
          </a:xfrm>
          <a:prstGeom prst="rect">
            <a:avLst/>
          </a:prstGeom>
          <a:noFill/>
        </p:spPr>
        <p:txBody>
          <a:bodyPr wrap="square" rtlCol="0" anchor="t">
            <a:spAutoFit/>
          </a:bodyPr>
          <a:p>
            <a:pPr marL="285750" indent="-285750" algn="just">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Listing the failed landing outcomes in drone ship, their booster versions and launch site names for the months in year 2015.</a:t>
            </a:r>
            <a:endParaRPr lang="en-US" dirty="0">
              <a:solidFill>
                <a:schemeClr val="tx1"/>
              </a:solidFill>
              <a:latin typeface="Abadi" panose="020B0604020104020204" pitchFamily="34" charset="0"/>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dirty="0">
                <a:solidFill>
                  <a:srgbClr val="0B49CB"/>
                </a:solidFill>
                <a:latin typeface="Abadi"/>
                <a:sym typeface="+mn-ea"/>
              </a:rPr>
              <a:t>Rank Landing Outcomes Between 2010-06-04 and 2017-03-20</a:t>
            </a:r>
            <a:endParaRPr lang="en-US"/>
          </a:p>
        </p:txBody>
      </p:sp>
      <p:pic>
        <p:nvPicPr>
          <p:cNvPr id="6" name="Content Placeholder 5"/>
          <p:cNvPicPr>
            <a:picLocks noChangeAspect="1"/>
          </p:cNvPicPr>
          <p:nvPr>
            <p:ph idx="1"/>
          </p:nvPr>
        </p:nvPicPr>
        <p:blipFill>
          <a:blip r:embed="rId1"/>
          <a:stretch>
            <a:fillRect/>
          </a:stretch>
        </p:blipFill>
        <p:spPr>
          <a:xfrm>
            <a:off x="1062990" y="3429000"/>
            <a:ext cx="10010775" cy="3181350"/>
          </a:xfrm>
          <a:prstGeom prst="rect">
            <a:avLst/>
          </a:prstGeom>
        </p:spPr>
      </p:pic>
      <p:sp>
        <p:nvSpPr>
          <p:cNvPr id="4" name="Text Box 3"/>
          <p:cNvSpPr txBox="1"/>
          <p:nvPr/>
        </p:nvSpPr>
        <p:spPr>
          <a:xfrm>
            <a:off x="1062355" y="1800225"/>
            <a:ext cx="10012045" cy="1337945"/>
          </a:xfrm>
          <a:prstGeom prst="rect">
            <a:avLst/>
          </a:prstGeom>
          <a:noFill/>
        </p:spPr>
        <p:txBody>
          <a:bodyPr wrap="square" rtlCol="0" anchor="t">
            <a:spAutoFit/>
          </a:bodyPr>
          <a:p>
            <a:pPr marL="285750" indent="-285750" algn="just">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Ranking the count of landing outcomes (such as Failure (drone ship) or Success(ground pad)) between the date 2010-06-04 and 2017-03-20 in descending order.</a:t>
            </a:r>
            <a:endParaRPr lang="en-US" dirty="0">
              <a:solidFill>
                <a:schemeClr val="tx1"/>
              </a:solidFill>
              <a:latin typeface="Abadi" panose="020B0604020104020204" pitchFamily="34" charset="0"/>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212090" y="372745"/>
            <a:ext cx="11793855" cy="627507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dirty="0">
                <a:solidFill>
                  <a:srgbClr val="0B49CB"/>
                </a:solidFill>
                <a:latin typeface="Abadi"/>
                <a:sym typeface="+mn-ea"/>
              </a:rPr>
              <a:t>All launch sites’ location markers on a global map</a:t>
            </a:r>
            <a:endParaRPr lang="en-US"/>
          </a:p>
        </p:txBody>
      </p:sp>
      <p:sp>
        <p:nvSpPr>
          <p:cNvPr id="3" name="Content Placeholder 2"/>
          <p:cNvSpPr>
            <a:spLocks noGrp="1"/>
          </p:cNvSpPr>
          <p:nvPr>
            <p:ph sz="half" idx="1"/>
          </p:nvPr>
        </p:nvSpPr>
        <p:spPr/>
        <p:txBody>
          <a:bodyPr>
            <a:normAutofit fontScale="90000" lnSpcReduction="10000"/>
          </a:bodyPr>
          <a:p>
            <a:pPr marL="0" indent="0">
              <a:buNone/>
            </a:pPr>
            <a:r>
              <a:rPr lang="en-US"/>
              <a:t>The majority of launch sites are close to the Equator. At the equator, land moves more quickly than it does anywhere else on Earth's surface. At the equator, everything on Earth is already travelling at a speed of 1670 km/h. A ship launched from the equator travels through space at the same speed as it did prior to launch, as well as around the planet. Inertia is the cause of this. This velocity will assist the spacecraft in maintaining a sufficient speed to remain in orbit.</a:t>
            </a:r>
            <a:endParaRPr lang="en-US"/>
          </a:p>
        </p:txBody>
      </p:sp>
      <p:pic>
        <p:nvPicPr>
          <p:cNvPr id="6" name="Content Placeholder 5"/>
          <p:cNvPicPr>
            <a:picLocks noChangeAspect="1"/>
          </p:cNvPicPr>
          <p:nvPr>
            <p:ph sz="half" idx="2"/>
          </p:nvPr>
        </p:nvPicPr>
        <p:blipFill>
          <a:blip r:embed="rId1"/>
          <a:stretch>
            <a:fillRect/>
          </a:stretch>
        </p:blipFill>
        <p:spPr>
          <a:xfrm>
            <a:off x="6186170" y="1843405"/>
            <a:ext cx="5153025" cy="43148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dirty="0">
                <a:solidFill>
                  <a:srgbClr val="0B49CB"/>
                </a:solidFill>
                <a:latin typeface="Abadi"/>
                <a:sym typeface="+mn-ea"/>
              </a:rPr>
              <a:t>Color-labeled launch records on the map</a:t>
            </a:r>
            <a:endParaRPr lang="en-US"/>
          </a:p>
        </p:txBody>
      </p:sp>
      <p:sp>
        <p:nvSpPr>
          <p:cNvPr id="3" name="Content Placeholder 2"/>
          <p:cNvSpPr>
            <a:spLocks noGrp="1"/>
          </p:cNvSpPr>
          <p:nvPr>
            <p:ph sz="half" idx="1"/>
          </p:nvPr>
        </p:nvSpPr>
        <p:spPr/>
        <p:txBody>
          <a:bodyPr>
            <a:normAutofit fontScale="60000"/>
          </a:bodyPr>
          <a:p>
            <a:r>
              <a:rPr lang="en-IN" b="1" dirty="0">
                <a:solidFill>
                  <a:schemeClr val="tx1"/>
                </a:solidFill>
                <a:latin typeface="Abadi" panose="020B0604020104020204" pitchFamily="34" charset="0"/>
                <a:sym typeface="+mn-ea"/>
              </a:rPr>
              <a:t>Explanation :</a:t>
            </a:r>
            <a:endParaRPr lang="en-IN" b="1" dirty="0">
              <a:solidFill>
                <a:schemeClr val="tx1"/>
              </a:solidFill>
              <a:latin typeface="Abadi" panose="020B0604020104020204" pitchFamily="34" charset="0"/>
            </a:endParaRPr>
          </a:p>
          <a:p>
            <a:pPr marL="285750" indent="-285750" algn="just">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From the color-labeled markers we should be able to easily identify which launch sites have relatively high success rates.</a:t>
            </a:r>
            <a:endParaRPr lang="en-US" dirty="0">
              <a:solidFill>
                <a:schemeClr val="tx1"/>
              </a:solidFill>
              <a:latin typeface="Abadi" panose="020B0604020104020204" pitchFamily="34" charset="0"/>
            </a:endParaRPr>
          </a:p>
          <a:p>
            <a:pPr marL="285750" indent="-285750" algn="just">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Green Marker = Successful Launch</a:t>
            </a:r>
            <a:endParaRPr lang="en-US" dirty="0">
              <a:solidFill>
                <a:schemeClr val="tx1"/>
              </a:solidFill>
              <a:latin typeface="Abadi" panose="020B0604020104020204" pitchFamily="34" charset="0"/>
            </a:endParaRPr>
          </a:p>
          <a:p>
            <a:pPr marL="285750" indent="-285750">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Red Marker = Failed Launch</a:t>
            </a:r>
            <a:endParaRPr lang="en-US" dirty="0">
              <a:solidFill>
                <a:schemeClr val="tx1"/>
              </a:solidFill>
              <a:latin typeface="Abadi" panose="020B0604020104020204" pitchFamily="34" charset="0"/>
            </a:endParaRPr>
          </a:p>
          <a:p>
            <a:pPr marL="285750" indent="-285750" algn="just">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Launch Site KSC LC-39A has a very high Success Rate.</a:t>
            </a:r>
            <a:endParaRPr lang="en-US" dirty="0">
              <a:solidFill>
                <a:schemeClr val="tx1"/>
              </a:solidFill>
              <a:latin typeface="Abadi" panose="020B0604020104020204" pitchFamily="34" charset="0"/>
            </a:endParaRPr>
          </a:p>
          <a:p>
            <a:endParaRPr lang="en-US" dirty="0">
              <a:solidFill>
                <a:schemeClr val="tx1"/>
              </a:solidFill>
              <a:latin typeface="Abadi" panose="020B0604020104020204" pitchFamily="34" charset="0"/>
            </a:endParaRPr>
          </a:p>
        </p:txBody>
      </p:sp>
      <p:pic>
        <p:nvPicPr>
          <p:cNvPr id="5" name="Content Placeholder 4"/>
          <p:cNvPicPr>
            <a:picLocks noChangeAspect="1"/>
          </p:cNvPicPr>
          <p:nvPr>
            <p:ph sz="half" idx="2"/>
          </p:nvPr>
        </p:nvPicPr>
        <p:blipFill>
          <a:blip r:embed="rId1"/>
          <a:stretch>
            <a:fillRect/>
          </a:stretch>
        </p:blipFill>
        <p:spPr>
          <a:xfrm>
            <a:off x="6576695" y="1858010"/>
            <a:ext cx="4371975" cy="42862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r>
              <a:rPr lang="en-US" dirty="0">
                <a:solidFill>
                  <a:srgbClr val="0B49CB"/>
                </a:solidFill>
                <a:latin typeface="Abadi"/>
                <a:sym typeface="+mn-ea"/>
              </a:rPr>
              <a:t>Distance from launch site KSC LC-39A to its proximities</a:t>
            </a:r>
            <a:endParaRPr lang="en-US"/>
          </a:p>
        </p:txBody>
      </p:sp>
      <p:sp>
        <p:nvSpPr>
          <p:cNvPr id="3" name="Content Placeholder 2"/>
          <p:cNvSpPr>
            <a:spLocks noGrp="1"/>
          </p:cNvSpPr>
          <p:nvPr>
            <p:ph sz="half" idx="1"/>
          </p:nvPr>
        </p:nvSpPr>
        <p:spPr/>
        <p:txBody>
          <a:bodyPr>
            <a:normAutofit fontScale="50000"/>
          </a:bodyPr>
          <a:p>
            <a:r>
              <a:rPr lang="en-IN" b="1" dirty="0">
                <a:solidFill>
                  <a:schemeClr val="tx1"/>
                </a:solidFill>
                <a:latin typeface="Abadi" panose="020B0604020104020204" pitchFamily="34" charset="0"/>
                <a:sym typeface="+mn-ea"/>
              </a:rPr>
              <a:t>Explanation :</a:t>
            </a:r>
            <a:endParaRPr lang="en-IN" b="1" dirty="0">
              <a:solidFill>
                <a:schemeClr val="tx1"/>
              </a:solidFill>
              <a:latin typeface="Abadi" panose="020B0604020104020204" pitchFamily="34" charset="0"/>
            </a:endParaRPr>
          </a:p>
          <a:p>
            <a:pPr marL="285750" indent="-285750" algn="just">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From the visual analysis of the launch site KSC LC-39A we can clearly see that it is: relative close to railway (15.23 km), relative close to highway (20.28 km), relative close to coastline (14.99 km)</a:t>
            </a:r>
            <a:endParaRPr lang="en-US" dirty="0">
              <a:solidFill>
                <a:schemeClr val="tx1"/>
              </a:solidFill>
              <a:latin typeface="Abadi" panose="020B0604020104020204" pitchFamily="34" charset="0"/>
            </a:endParaRPr>
          </a:p>
          <a:p>
            <a:pPr marL="285750" indent="-285750" algn="just">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Also the launch site KSC LC-39A is relative close to its closest city Titusville (16.32 km).</a:t>
            </a:r>
            <a:endParaRPr lang="en-US" dirty="0">
              <a:solidFill>
                <a:schemeClr val="tx1"/>
              </a:solidFill>
              <a:latin typeface="Abadi" panose="020B0604020104020204" pitchFamily="34" charset="0"/>
            </a:endParaRPr>
          </a:p>
          <a:p>
            <a:pPr marL="285750" indent="-285750" algn="just">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Failed rocket with its high speed can cover distances like 15-20 km in few seconds. It could be potentially dangerous to populated areas.</a:t>
            </a:r>
            <a:endParaRPr lang="en-US" dirty="0">
              <a:solidFill>
                <a:schemeClr val="tx1"/>
              </a:solidFill>
              <a:latin typeface="Abadi" panose="020B0604020104020204" pitchFamily="34" charset="0"/>
            </a:endParaRPr>
          </a:p>
          <a:p>
            <a:endParaRPr lang="en-US" dirty="0">
              <a:solidFill>
                <a:schemeClr val="tx1"/>
              </a:solidFill>
              <a:latin typeface="Abadi" panose="020B0604020104020204" pitchFamily="34" charset="0"/>
            </a:endParaRPr>
          </a:p>
        </p:txBody>
      </p:sp>
      <p:pic>
        <p:nvPicPr>
          <p:cNvPr id="5" name="Content Placeholder 4"/>
          <p:cNvPicPr>
            <a:picLocks noChangeAspect="1"/>
          </p:cNvPicPr>
          <p:nvPr>
            <p:ph sz="half" idx="2"/>
          </p:nvPr>
        </p:nvPicPr>
        <p:blipFill>
          <a:blip r:embed="rId1"/>
          <a:stretch>
            <a:fillRect/>
          </a:stretch>
        </p:blipFill>
        <p:spPr>
          <a:xfrm>
            <a:off x="6172200" y="2339340"/>
            <a:ext cx="5181600" cy="332295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Content Placeholder 3"/>
          <p:cNvSpPr>
            <a:spLocks noGrp="1"/>
          </p:cNvSpPr>
          <p:nvPr>
            <p:ph sz="half" idx="2"/>
          </p:nvPr>
        </p:nvSpPr>
        <p:spPr/>
        <p:txBody>
          <a:bodyPr/>
          <a:p>
            <a:endParaRPr lang="en-US"/>
          </a:p>
        </p:txBody>
      </p:sp>
      <p:pic>
        <p:nvPicPr>
          <p:cNvPr id="5" name="Content Placeholder 4"/>
          <p:cNvPicPr>
            <a:picLocks noChangeAspect="1"/>
          </p:cNvPicPr>
          <p:nvPr>
            <p:ph sz="half" idx="1"/>
          </p:nvPr>
        </p:nvPicPr>
        <p:blipFill>
          <a:blip r:embed="rId1"/>
          <a:stretch>
            <a:fillRect/>
          </a:stretch>
        </p:blipFill>
        <p:spPr>
          <a:xfrm>
            <a:off x="0" y="-635"/>
            <a:ext cx="12272010" cy="6873240"/>
          </a:xfrm>
          <a:prstGeom prst="rect">
            <a:avLst/>
          </a:prstGeom>
        </p:spPr>
      </p:pic>
      <p:sp>
        <p:nvSpPr>
          <p:cNvPr id="6" name="Text Box 5"/>
          <p:cNvSpPr txBox="1"/>
          <p:nvPr/>
        </p:nvSpPr>
        <p:spPr>
          <a:xfrm>
            <a:off x="3326765" y="365125"/>
            <a:ext cx="3326130" cy="829945"/>
          </a:xfrm>
          <a:prstGeom prst="rect">
            <a:avLst/>
          </a:prstGeom>
          <a:noFill/>
        </p:spPr>
        <p:txBody>
          <a:bodyPr wrap="square" rtlCol="0">
            <a:spAutoFit/>
          </a:bodyPr>
          <a:p>
            <a:r>
              <a:rPr lang="en-US" sz="4800" b="1">
                <a:solidFill>
                  <a:schemeClr val="bg1"/>
                </a:solidFill>
              </a:rPr>
              <a:t>Dashboard</a:t>
            </a:r>
            <a:endParaRPr lang="en-US" sz="4800" b="1">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40105" y="457200"/>
            <a:ext cx="7204075" cy="1123950"/>
          </a:xfrm>
        </p:spPr>
        <p:txBody>
          <a:bodyPr/>
          <a:p>
            <a:r>
              <a:rPr lang="en-US" dirty="0">
                <a:solidFill>
                  <a:srgbClr val="0B49CB"/>
                </a:solidFill>
                <a:latin typeface="Abadi"/>
                <a:sym typeface="+mn-ea"/>
              </a:rPr>
              <a:t>Launch success count for all sites</a:t>
            </a:r>
            <a:endParaRPr lang="en-US"/>
          </a:p>
        </p:txBody>
      </p:sp>
      <p:sp>
        <p:nvSpPr>
          <p:cNvPr id="6" name="Text Placeholder 5"/>
          <p:cNvSpPr>
            <a:spLocks noGrp="1"/>
          </p:cNvSpPr>
          <p:nvPr>
            <p:ph type="body" sz="half" idx="2"/>
          </p:nvPr>
        </p:nvSpPr>
        <p:spPr>
          <a:xfrm>
            <a:off x="840105" y="4052570"/>
            <a:ext cx="9645015" cy="1816735"/>
          </a:xfrm>
        </p:spPr>
        <p:txBody>
          <a:bodyPr/>
          <a:p>
            <a:pPr marL="285750" indent="-285750" algn="just">
              <a:lnSpc>
                <a:spcPct val="150000"/>
              </a:lnSpc>
              <a:buFont typeface="Wingdings" panose="05000000000000000000" pitchFamily="2" charset="2"/>
              <a:buChar char="Ø"/>
            </a:pPr>
            <a:r>
              <a:rPr lang="en-US" sz="1800" dirty="0">
                <a:solidFill>
                  <a:schemeClr val="tx1"/>
                </a:solidFill>
                <a:latin typeface="Abadi" panose="020B0604020104020204" pitchFamily="34" charset="0"/>
                <a:sym typeface="+mn-ea"/>
              </a:rPr>
              <a:t>The chart clearly shows that from all the sites, KSC LC-39A has the most successful launches.</a:t>
            </a:r>
            <a:endParaRPr lang="en-US" sz="1800" dirty="0">
              <a:solidFill>
                <a:schemeClr val="tx1"/>
              </a:solidFill>
              <a:latin typeface="Abadi" panose="020B0604020104020204" pitchFamily="34" charset="0"/>
            </a:endParaRPr>
          </a:p>
          <a:p>
            <a:endParaRPr lang="en-US" sz="1800" dirty="0">
              <a:solidFill>
                <a:schemeClr val="tx1"/>
              </a:solidFill>
              <a:latin typeface="Abadi" panose="020B0604020104020204" pitchFamily="34" charset="0"/>
            </a:endParaRPr>
          </a:p>
        </p:txBody>
      </p:sp>
      <p:pic>
        <p:nvPicPr>
          <p:cNvPr id="5" name="Picture Placeholder 4"/>
          <p:cNvPicPr>
            <a:picLocks noChangeAspect="1"/>
          </p:cNvPicPr>
          <p:nvPr>
            <p:ph type="pic" idx="1"/>
          </p:nvPr>
        </p:nvPicPr>
        <p:blipFill>
          <a:blip r:embed="rId1"/>
          <a:stretch>
            <a:fillRect/>
          </a:stretch>
        </p:blipFill>
        <p:spPr>
          <a:xfrm>
            <a:off x="1311910" y="2139950"/>
            <a:ext cx="9921240" cy="19126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Introduction</a:t>
            </a:r>
            <a:endParaRPr lang="en-US"/>
          </a:p>
        </p:txBody>
      </p:sp>
      <p:sp>
        <p:nvSpPr>
          <p:cNvPr id="3" name="Content Placeholder 2"/>
          <p:cNvSpPr>
            <a:spLocks noGrp="1"/>
          </p:cNvSpPr>
          <p:nvPr>
            <p:ph idx="1"/>
          </p:nvPr>
        </p:nvSpPr>
        <p:spPr/>
        <p:txBody>
          <a:bodyPr/>
          <a:p>
            <a:pPr>
              <a:spcBef>
                <a:spcPts val="1400"/>
              </a:spcBef>
            </a:pPr>
            <a:r>
              <a:rPr lang="en-US" sz="1800" dirty="0">
                <a:solidFill>
                  <a:schemeClr val="accent1">
                    <a:lumMod val="75000"/>
                  </a:schemeClr>
                </a:solidFill>
                <a:latin typeface="Abadi" panose="020B0604020104020204" pitchFamily="34" charset="0"/>
                <a:sym typeface="+mn-ea"/>
              </a:rPr>
              <a:t>Project background and context</a:t>
            </a:r>
            <a:r>
              <a:rPr lang="en-US" sz="1800" dirty="0">
                <a:solidFill>
                  <a:schemeClr val="accent3">
                    <a:lumMod val="25000"/>
                  </a:schemeClr>
                </a:solidFill>
                <a:latin typeface="Abadi" panose="020B0604020104020204" pitchFamily="34" charset="0"/>
                <a:sym typeface="+mn-ea"/>
              </a:rPr>
              <a:t>.</a:t>
            </a:r>
            <a:endParaRPr lang="en-US" sz="1800" dirty="0">
              <a:solidFill>
                <a:schemeClr val="accent3">
                  <a:lumMod val="25000"/>
                </a:schemeClr>
              </a:solidFill>
              <a:latin typeface="Abadi" panose="020B0604020104020204" pitchFamily="34" charset="0"/>
              <a:sym typeface="+mn-ea"/>
            </a:endParaRPr>
          </a:p>
          <a:p>
            <a:pPr marL="0" indent="0">
              <a:spcBef>
                <a:spcPts val="1400"/>
              </a:spcBef>
              <a:buNone/>
            </a:pPr>
            <a:r>
              <a:rPr lang="en-US" sz="1800" dirty="0">
                <a:solidFill>
                  <a:schemeClr val="accent3">
                    <a:lumMod val="25000"/>
                  </a:schemeClr>
                </a:solidFill>
                <a:latin typeface="Abadi" panose="020B0604020104020204" pitchFamily="34" charset="0"/>
              </a:rPr>
              <a:t>           The most prosperous business of the commercial space era, SpaceX has reduced the cost of space travel. On its website, the firm promotes Falcon 9 rocket flights, which start at 62 million dollars; in comparison, other suppliers charge up to 165 million dollars per launch; a large portion of the cost savings are attributable to SpaceX's ability to reuse the first stage. Thus, we can calculate the launch cost if we can ascertain if the first stage will land. We will forecast if SpaceX will reuse the first stage based on available data and machine learning techniques.</a:t>
            </a:r>
            <a:endParaRPr lang="en-US" sz="1800" dirty="0">
              <a:solidFill>
                <a:schemeClr val="accent3">
                  <a:lumMod val="25000"/>
                </a:schemeClr>
              </a:solidFill>
              <a:latin typeface="Abadi" panose="020B0604020104020204" pitchFamily="34" charset="0"/>
            </a:endParaRPr>
          </a:p>
          <a:p>
            <a:pPr>
              <a:spcBef>
                <a:spcPts val="1400"/>
              </a:spcBef>
            </a:pPr>
            <a:r>
              <a:rPr lang="en-US" sz="1800" dirty="0">
                <a:solidFill>
                  <a:schemeClr val="accent1">
                    <a:lumMod val="75000"/>
                  </a:schemeClr>
                </a:solidFill>
                <a:latin typeface="Abadi" panose="020B0604020104020204" pitchFamily="34" charset="0"/>
                <a:sym typeface="+mn-ea"/>
              </a:rPr>
              <a:t>Problems you want to find answers</a:t>
            </a:r>
            <a:endParaRPr lang="en-US" sz="1800" dirty="0">
              <a:solidFill>
                <a:schemeClr val="accent1">
                  <a:lumMod val="75000"/>
                </a:schemeClr>
              </a:solidFill>
              <a:latin typeface="Abadi" panose="020B0604020104020204" pitchFamily="34" charset="0"/>
            </a:endParaRPr>
          </a:p>
          <a:p>
            <a:pPr marL="0" indent="0">
              <a:lnSpc>
                <a:spcPct val="150000"/>
              </a:lnSpc>
              <a:spcBef>
                <a:spcPts val="1400"/>
              </a:spcBef>
              <a:buNone/>
            </a:pPr>
            <a:r>
              <a:rPr lang="en-US" sz="1800" dirty="0">
                <a:solidFill>
                  <a:schemeClr val="accent3">
                    <a:lumMod val="25000"/>
                  </a:schemeClr>
                </a:solidFill>
                <a:latin typeface="Abadi" panose="020B0604020104020204" pitchFamily="34" charset="0"/>
                <a:sym typeface="+mn-ea"/>
              </a:rPr>
              <a:t>	-How do variables such as payload mass, launch site, number of flights, and orbits affect the success of the first stage landing?</a:t>
            </a:r>
            <a:endParaRPr lang="en-US" sz="1800" dirty="0">
              <a:solidFill>
                <a:schemeClr val="accent3">
                  <a:lumMod val="25000"/>
                </a:schemeClr>
              </a:solidFill>
              <a:latin typeface="Abadi" panose="020B0604020104020204" pitchFamily="34" charset="0"/>
            </a:endParaRPr>
          </a:p>
          <a:p>
            <a:pPr marL="0" indent="0">
              <a:spcBef>
                <a:spcPts val="1400"/>
              </a:spcBef>
              <a:buNone/>
            </a:pPr>
            <a:r>
              <a:rPr lang="en-US" sz="1800" dirty="0">
                <a:solidFill>
                  <a:schemeClr val="accent3">
                    <a:lumMod val="25000"/>
                  </a:schemeClr>
                </a:solidFill>
                <a:latin typeface="Abadi" panose="020B0604020104020204" pitchFamily="34" charset="0"/>
                <a:sym typeface="+mn-ea"/>
              </a:rPr>
              <a:t>	-Does the rate of successful landings increase over the years?</a:t>
            </a:r>
            <a:endParaRPr lang="en-US" sz="1800" dirty="0">
              <a:solidFill>
                <a:schemeClr val="accent3">
                  <a:lumMod val="25000"/>
                </a:schemeClr>
              </a:solidFill>
              <a:latin typeface="Abadi" panose="020B0604020104020204" pitchFamily="34" charset="0"/>
            </a:endParaRPr>
          </a:p>
          <a:p>
            <a:endParaRPr lang="en-US" sz="1800"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40105" y="457200"/>
            <a:ext cx="11352530" cy="987425"/>
          </a:xfrm>
        </p:spPr>
        <p:txBody>
          <a:bodyPr/>
          <a:p>
            <a:r>
              <a:rPr lang="en-US" dirty="0">
                <a:solidFill>
                  <a:srgbClr val="0B49CB"/>
                </a:solidFill>
                <a:latin typeface="Abadi"/>
                <a:sym typeface="+mn-ea"/>
              </a:rPr>
              <a:t>Launch site with highest launch success ratio</a:t>
            </a:r>
            <a:endParaRPr lang="en-US"/>
          </a:p>
        </p:txBody>
      </p:sp>
      <p:sp>
        <p:nvSpPr>
          <p:cNvPr id="4" name="Text Placeholder 3"/>
          <p:cNvSpPr>
            <a:spLocks noGrp="1"/>
          </p:cNvSpPr>
          <p:nvPr>
            <p:ph type="body" sz="half" idx="2"/>
          </p:nvPr>
        </p:nvSpPr>
        <p:spPr>
          <a:xfrm>
            <a:off x="840105" y="4129405"/>
            <a:ext cx="9385300" cy="1739900"/>
          </a:xfrm>
        </p:spPr>
        <p:txBody>
          <a:bodyPr>
            <a:normAutofit/>
          </a:bodyPr>
          <a:p>
            <a:pPr marL="285750" indent="-285750" algn="just">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KSC LC-39A has the highest launch success rate (76.9%) with 10 successful and only 3 failed landings.</a:t>
            </a:r>
            <a:endParaRPr lang="en-US" dirty="0">
              <a:solidFill>
                <a:schemeClr val="tx1"/>
              </a:solidFill>
              <a:latin typeface="Abadi" panose="020B0604020104020204" pitchFamily="34" charset="0"/>
            </a:endParaRPr>
          </a:p>
          <a:p>
            <a:endParaRPr lang="en-US" dirty="0">
              <a:solidFill>
                <a:schemeClr val="tx1"/>
              </a:solidFill>
              <a:latin typeface="Abadi" panose="020B0604020104020204" pitchFamily="34" charset="0"/>
            </a:endParaRPr>
          </a:p>
        </p:txBody>
      </p:sp>
      <p:pic>
        <p:nvPicPr>
          <p:cNvPr id="5" name="Picture Placeholder 4"/>
          <p:cNvPicPr>
            <a:picLocks noChangeAspect="1"/>
          </p:cNvPicPr>
          <p:nvPr>
            <p:ph type="pic" idx="1"/>
          </p:nvPr>
        </p:nvPicPr>
        <p:blipFill>
          <a:blip r:embed="rId1"/>
          <a:stretch>
            <a:fillRect/>
          </a:stretch>
        </p:blipFill>
        <p:spPr>
          <a:xfrm>
            <a:off x="1094105" y="1821815"/>
            <a:ext cx="9034780" cy="19304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40105" y="457200"/>
            <a:ext cx="10514965" cy="1068705"/>
          </a:xfrm>
        </p:spPr>
        <p:txBody>
          <a:bodyPr/>
          <a:p>
            <a:r>
              <a:rPr lang="en-US" dirty="0">
                <a:solidFill>
                  <a:srgbClr val="0B49CB"/>
                </a:solidFill>
                <a:latin typeface="Abadi"/>
                <a:sym typeface="+mn-ea"/>
              </a:rPr>
              <a:t>Payload Mass vs. Launch Outcome for all sites</a:t>
            </a:r>
            <a:endParaRPr lang="en-US"/>
          </a:p>
        </p:txBody>
      </p:sp>
      <p:sp>
        <p:nvSpPr>
          <p:cNvPr id="4" name="Text Placeholder 3"/>
          <p:cNvSpPr>
            <a:spLocks noGrp="1"/>
          </p:cNvSpPr>
          <p:nvPr>
            <p:ph type="body" sz="half" idx="2"/>
          </p:nvPr>
        </p:nvSpPr>
        <p:spPr>
          <a:xfrm>
            <a:off x="840105" y="4838065"/>
            <a:ext cx="10299065" cy="1031240"/>
          </a:xfrm>
        </p:spPr>
        <p:txBody>
          <a:bodyPr/>
          <a:p>
            <a:pPr marL="285750" indent="-285750" algn="just">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The charts show that payloads between 2000 and 5500 kg have the highest success rate.</a:t>
            </a:r>
            <a:endParaRPr lang="en-US" dirty="0">
              <a:solidFill>
                <a:schemeClr val="tx1"/>
              </a:solidFill>
              <a:latin typeface="Abadi" panose="020B0604020104020204" pitchFamily="34" charset="0"/>
            </a:endParaRPr>
          </a:p>
          <a:p>
            <a:endParaRPr lang="en-US" dirty="0">
              <a:solidFill>
                <a:schemeClr val="tx1"/>
              </a:solidFill>
              <a:latin typeface="Abadi" panose="020B0604020104020204" pitchFamily="34" charset="0"/>
            </a:endParaRPr>
          </a:p>
        </p:txBody>
      </p:sp>
      <p:pic>
        <p:nvPicPr>
          <p:cNvPr id="5" name="Picture Placeholder 4"/>
          <p:cNvPicPr>
            <a:picLocks noChangeAspect="1"/>
          </p:cNvPicPr>
          <p:nvPr>
            <p:ph type="pic" idx="1"/>
          </p:nvPr>
        </p:nvPicPr>
        <p:blipFill>
          <a:blip r:embed="rId1"/>
          <a:stretch>
            <a:fillRect/>
          </a:stretch>
        </p:blipFill>
        <p:spPr>
          <a:xfrm>
            <a:off x="929005" y="1950085"/>
            <a:ext cx="9834880" cy="21336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4" name="Text Placeholder 3"/>
          <p:cNvSpPr>
            <a:spLocks noGrp="1"/>
          </p:cNvSpPr>
          <p:nvPr>
            <p:ph type="body" sz="half" idx="2"/>
          </p:nvPr>
        </p:nvSpPr>
        <p:spPr/>
        <p:txBody>
          <a:bodyPr/>
          <a:p>
            <a:endParaRPr lang="en-US"/>
          </a:p>
        </p:txBody>
      </p:sp>
      <p:pic>
        <p:nvPicPr>
          <p:cNvPr id="5" name="Picture Placeholder 4"/>
          <p:cNvPicPr>
            <a:picLocks noChangeAspect="1"/>
          </p:cNvPicPr>
          <p:nvPr>
            <p:ph type="pic" idx="1"/>
          </p:nvPr>
        </p:nvPicPr>
        <p:blipFill>
          <a:blip r:embed="rId1"/>
          <a:stretch>
            <a:fillRect/>
          </a:stretch>
        </p:blipFill>
        <p:spPr>
          <a:xfrm>
            <a:off x="0" y="635"/>
            <a:ext cx="12191365" cy="6858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Classification Accuracy</a:t>
            </a:r>
            <a:endParaRPr lang="en-US"/>
          </a:p>
        </p:txBody>
      </p:sp>
      <p:pic>
        <p:nvPicPr>
          <p:cNvPr id="5" name="Content Placeholder 4"/>
          <p:cNvPicPr>
            <a:picLocks noChangeAspect="1"/>
          </p:cNvPicPr>
          <p:nvPr>
            <p:ph sz="half" idx="2"/>
          </p:nvPr>
        </p:nvPicPr>
        <p:blipFill>
          <a:blip r:embed="rId1"/>
          <a:stretch>
            <a:fillRect/>
          </a:stretch>
        </p:blipFill>
        <p:spPr>
          <a:xfrm>
            <a:off x="6962775" y="2372360"/>
            <a:ext cx="3790950" cy="1085850"/>
          </a:xfrm>
          <a:prstGeom prst="rect">
            <a:avLst/>
          </a:prstGeom>
        </p:spPr>
      </p:pic>
      <p:pic>
        <p:nvPicPr>
          <p:cNvPr id="7" name="Content Placeholder 6"/>
          <p:cNvPicPr>
            <a:picLocks noChangeAspect="1"/>
          </p:cNvPicPr>
          <p:nvPr>
            <p:ph sz="half" idx="1"/>
          </p:nvPr>
        </p:nvPicPr>
        <p:blipFill>
          <a:blip r:embed="rId2"/>
          <a:stretch>
            <a:fillRect/>
          </a:stretch>
        </p:blipFill>
        <p:spPr>
          <a:xfrm>
            <a:off x="7123430" y="4139565"/>
            <a:ext cx="3790950" cy="1133475"/>
          </a:xfrm>
          <a:prstGeom prst="rect">
            <a:avLst/>
          </a:prstGeom>
        </p:spPr>
      </p:pic>
      <p:sp>
        <p:nvSpPr>
          <p:cNvPr id="8" name="Text Box 7"/>
          <p:cNvSpPr txBox="1"/>
          <p:nvPr/>
        </p:nvSpPr>
        <p:spPr>
          <a:xfrm>
            <a:off x="838200" y="1497965"/>
            <a:ext cx="5810250" cy="4523105"/>
          </a:xfrm>
          <a:prstGeom prst="rect">
            <a:avLst/>
          </a:prstGeom>
          <a:noFill/>
        </p:spPr>
        <p:txBody>
          <a:bodyPr wrap="square" rtlCol="0" anchor="t">
            <a:spAutoFit/>
          </a:bodyPr>
          <a:p>
            <a:r>
              <a:rPr lang="en-IN" b="1" dirty="0">
                <a:solidFill>
                  <a:schemeClr val="tx1"/>
                </a:solidFill>
                <a:latin typeface="Abadi" panose="020B0604020104020204" pitchFamily="34" charset="0"/>
                <a:sym typeface="+mn-ea"/>
              </a:rPr>
              <a:t>Explanation :</a:t>
            </a:r>
            <a:endParaRPr lang="en-IN" b="1" dirty="0">
              <a:solidFill>
                <a:schemeClr val="tx1"/>
              </a:solidFill>
              <a:latin typeface="Abadi" panose="020B0604020104020204" pitchFamily="34" charset="0"/>
            </a:endParaRPr>
          </a:p>
          <a:p>
            <a:pPr marL="285750" indent="-285750" algn="just">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Based on the scores of the Test Set, we can not confirm which method performs best.</a:t>
            </a:r>
            <a:endParaRPr lang="en-US" dirty="0">
              <a:solidFill>
                <a:schemeClr val="tx1"/>
              </a:solidFill>
              <a:latin typeface="Abadi" panose="020B0604020104020204" pitchFamily="34" charset="0"/>
            </a:endParaRPr>
          </a:p>
          <a:p>
            <a:pPr marL="285750" indent="-285750" algn="just">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Same Test Set scores may be due to the small test sample size (18 samples). Therefore, we tested all methods based on the whole Dataset.</a:t>
            </a:r>
            <a:endParaRPr lang="en-US" dirty="0">
              <a:solidFill>
                <a:schemeClr val="tx1"/>
              </a:solidFill>
              <a:latin typeface="Abadi" panose="020B0604020104020204" pitchFamily="34" charset="0"/>
            </a:endParaRPr>
          </a:p>
          <a:p>
            <a:pPr marL="285750" indent="-285750" algn="just">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The scores of the whole Dataset confirm that the best model is the Decision Tree Model. This model has not only higher scores, but also the highest accuracy.</a:t>
            </a:r>
            <a:endParaRPr lang="en-US" dirty="0">
              <a:solidFill>
                <a:schemeClr val="tx1"/>
              </a:solidFill>
              <a:latin typeface="Abadi" panose="020B0604020104020204" pitchFamily="34" charset="0"/>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Confusion Matrix</a:t>
            </a:r>
            <a:endParaRPr lang="en-US"/>
          </a:p>
        </p:txBody>
      </p:sp>
      <p:sp>
        <p:nvSpPr>
          <p:cNvPr id="3" name="Content Placeholder 2"/>
          <p:cNvSpPr>
            <a:spLocks noGrp="1"/>
          </p:cNvSpPr>
          <p:nvPr>
            <p:ph sz="half" idx="1"/>
          </p:nvPr>
        </p:nvSpPr>
        <p:spPr/>
        <p:txBody>
          <a:bodyPr>
            <a:normAutofit fontScale="90000"/>
          </a:bodyPr>
          <a:p>
            <a:pPr marL="285750" indent="-285750" algn="just">
              <a:lnSpc>
                <a:spcPct val="150000"/>
              </a:lnSpc>
              <a:buFont typeface="Wingdings" panose="05000000000000000000" pitchFamily="2" charset="2"/>
              <a:buChar char="Ø"/>
            </a:pPr>
            <a:r>
              <a:rPr lang="en-US" dirty="0">
                <a:solidFill>
                  <a:schemeClr val="tx1"/>
                </a:solidFill>
                <a:latin typeface="Abadi" panose="020B0604020104020204" pitchFamily="34" charset="0"/>
                <a:sym typeface="+mn-ea"/>
              </a:rPr>
              <a:t>Examining the confusion matrix, we see that logistic regression can distinguish between the different classes. We see that the major problem is false positives.</a:t>
            </a:r>
            <a:endParaRPr lang="en-US" dirty="0">
              <a:solidFill>
                <a:schemeClr val="tx1"/>
              </a:solidFill>
              <a:latin typeface="Abadi" panose="020B0604020104020204" pitchFamily="34" charset="0"/>
            </a:endParaRPr>
          </a:p>
          <a:p>
            <a:endParaRPr lang="en-US" dirty="0">
              <a:solidFill>
                <a:schemeClr val="tx1"/>
              </a:solidFill>
              <a:latin typeface="Abadi" panose="020B0604020104020204" pitchFamily="34" charset="0"/>
            </a:endParaRPr>
          </a:p>
        </p:txBody>
      </p:sp>
      <p:pic>
        <p:nvPicPr>
          <p:cNvPr id="5" name="Content Placeholder 4"/>
          <p:cNvPicPr>
            <a:picLocks noChangeAspect="1"/>
          </p:cNvPicPr>
          <p:nvPr>
            <p:ph sz="half" idx="2"/>
          </p:nvPr>
        </p:nvPicPr>
        <p:blipFill>
          <a:blip r:embed="rId1"/>
          <a:stretch>
            <a:fillRect/>
          </a:stretch>
        </p:blipFill>
        <p:spPr>
          <a:xfrm>
            <a:off x="6304915" y="2124710"/>
            <a:ext cx="4914900" cy="37528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Conclusions</a:t>
            </a:r>
            <a:endParaRPr lang="en-US"/>
          </a:p>
        </p:txBody>
      </p:sp>
      <p:sp>
        <p:nvSpPr>
          <p:cNvPr id="3" name="Content Placeholder 2"/>
          <p:cNvSpPr>
            <a:spLocks noGrp="1"/>
          </p:cNvSpPr>
          <p:nvPr>
            <p:ph sz="half" idx="1"/>
          </p:nvPr>
        </p:nvSpPr>
        <p:spPr/>
        <p:txBody>
          <a:bodyPr>
            <a:normAutofit fontScale="70000"/>
          </a:bodyPr>
          <a:p>
            <a:r>
              <a:rPr lang="en-US"/>
              <a:t>For this dataset, the optimal algorithm is the Decision Tree Model.</a:t>
            </a:r>
            <a:endParaRPr lang="en-US"/>
          </a:p>
          <a:p>
            <a:r>
              <a:rPr lang="en-US"/>
              <a:t>Results from low-payload mass launches are superior to those from large-payload mass launches.</a:t>
            </a:r>
            <a:endParaRPr lang="en-US"/>
          </a:p>
          <a:p>
            <a:r>
              <a:rPr lang="en-US"/>
              <a:t>The majority of launch locations are located near the Equator, and every site is extremely close to the coast.</a:t>
            </a:r>
            <a:endParaRPr lang="en-US"/>
          </a:p>
          <a:p>
            <a:r>
              <a:rPr lang="en-US"/>
              <a:t>Over time, the success rate of launches rises.</a:t>
            </a:r>
            <a:endParaRPr lang="en-US"/>
          </a:p>
          <a:p>
            <a:r>
              <a:rPr lang="en-US"/>
              <a:t>Out of all the locations, KSC LC-39A has the best success percentage for launches.</a:t>
            </a:r>
            <a:endParaRPr lang="en-US"/>
          </a:p>
          <a:p>
            <a:r>
              <a:rPr lang="en-US"/>
              <a:t>The success rate for orbits ES-L1, GEO, HEO, and SSO is 100%.</a:t>
            </a:r>
            <a:endParaRPr lang="en-US"/>
          </a:p>
        </p:txBody>
      </p:sp>
      <p:pic>
        <p:nvPicPr>
          <p:cNvPr id="5" name="Content Placeholder 4"/>
          <p:cNvPicPr>
            <a:picLocks noChangeAspect="1"/>
          </p:cNvPicPr>
          <p:nvPr>
            <p:ph sz="half" idx="2"/>
          </p:nvPr>
        </p:nvPicPr>
        <p:blipFill>
          <a:blip r:embed="rId1"/>
          <a:stretch>
            <a:fillRect/>
          </a:stretch>
        </p:blipFill>
        <p:spPr>
          <a:xfrm>
            <a:off x="7190740" y="1825625"/>
            <a:ext cx="4145915" cy="405828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Content Placeholder 4"/>
          <p:cNvPicPr>
            <a:picLocks noChangeAspect="1"/>
          </p:cNvPicPr>
          <p:nvPr>
            <p:ph sz="half" idx="1"/>
          </p:nvPr>
        </p:nvPicPr>
        <p:blipFill>
          <a:blip r:embed="rId1"/>
          <a:stretch>
            <a:fillRect/>
          </a:stretch>
        </p:blipFill>
        <p:spPr>
          <a:xfrm>
            <a:off x="0" y="0"/>
            <a:ext cx="12294870" cy="68116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4" name="Content Placeholder 3"/>
          <p:cNvPicPr>
            <a:picLocks noChangeAspect="1"/>
          </p:cNvPicPr>
          <p:nvPr>
            <p:ph idx="1"/>
          </p:nvPr>
        </p:nvPicPr>
        <p:blipFill>
          <a:blip r:embed="rId1"/>
          <a:stretch>
            <a:fillRect/>
          </a:stretch>
        </p:blipFill>
        <p:spPr>
          <a:xfrm>
            <a:off x="0" y="0"/>
            <a:ext cx="12192635"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228600"/>
            <a:ext cx="10515600" cy="1325563"/>
          </a:xfrm>
        </p:spPr>
        <p:txBody>
          <a:bodyPr/>
          <a:p>
            <a:r>
              <a:rPr lang="en-US" sz="3600" dirty="0">
                <a:solidFill>
                  <a:srgbClr val="0B49CB"/>
                </a:solidFill>
                <a:latin typeface="Abadi"/>
                <a:sym typeface="+mn-ea"/>
              </a:rPr>
              <a:t>Methodology</a:t>
            </a:r>
            <a:endParaRPr lang="en-US" sz="3600" dirty="0">
              <a:solidFill>
                <a:srgbClr val="0B49CB"/>
              </a:solidFill>
              <a:latin typeface="Abadi"/>
              <a:sym typeface="+mn-ea"/>
            </a:endParaRPr>
          </a:p>
        </p:txBody>
      </p:sp>
      <p:sp>
        <p:nvSpPr>
          <p:cNvPr id="3" name="Content Placeholder 2"/>
          <p:cNvSpPr>
            <a:spLocks noGrp="1"/>
          </p:cNvSpPr>
          <p:nvPr>
            <p:ph idx="1"/>
          </p:nvPr>
        </p:nvSpPr>
        <p:spPr>
          <a:xfrm>
            <a:off x="838200" y="1389380"/>
            <a:ext cx="10515600" cy="4787900"/>
          </a:xfrm>
        </p:spPr>
        <p:txBody>
          <a:bodyPr>
            <a:noAutofit/>
          </a:bodyPr>
          <a:p>
            <a:pPr marL="0" indent="0">
              <a:lnSpc>
                <a:spcPct val="120000"/>
              </a:lnSpc>
              <a:spcBef>
                <a:spcPts val="1400"/>
              </a:spcBef>
              <a:buNone/>
            </a:pPr>
            <a:r>
              <a:rPr lang="en-US" sz="1600" dirty="0">
                <a:solidFill>
                  <a:srgbClr val="0B49CB"/>
                </a:solidFill>
                <a:latin typeface="Abadi"/>
                <a:sym typeface="+mn-ea"/>
              </a:rPr>
              <a:t>Executive Summary</a:t>
            </a:r>
            <a:endParaRPr lang="en-US" sz="1600" dirty="0">
              <a:solidFill>
                <a:srgbClr val="0B49CB"/>
              </a:solidFill>
              <a:latin typeface="Abadi"/>
            </a:endParaRPr>
          </a:p>
          <a:p>
            <a:pPr>
              <a:lnSpc>
                <a:spcPct val="120000"/>
              </a:lnSpc>
              <a:spcBef>
                <a:spcPts val="1400"/>
              </a:spcBef>
            </a:pPr>
            <a:r>
              <a:rPr lang="en-US" sz="1600" dirty="0">
                <a:solidFill>
                  <a:schemeClr val="accent3">
                    <a:lumMod val="25000"/>
                  </a:schemeClr>
                </a:solidFill>
                <a:latin typeface="Abadi"/>
                <a:sym typeface="+mn-ea"/>
              </a:rPr>
              <a:t>Data collection methodology:</a:t>
            </a:r>
            <a:endParaRPr lang="en-US" sz="1600" dirty="0">
              <a:solidFill>
                <a:schemeClr val="accent3">
                  <a:lumMod val="25000"/>
                </a:schemeClr>
              </a:solidFill>
              <a:latin typeface="Abadi"/>
            </a:endParaRPr>
          </a:p>
          <a:p>
            <a:pPr lvl="1">
              <a:lnSpc>
                <a:spcPct val="120000"/>
              </a:lnSpc>
              <a:spcBef>
                <a:spcPts val="1400"/>
              </a:spcBef>
            </a:pPr>
            <a:r>
              <a:rPr lang="en-US" sz="1600" dirty="0">
                <a:solidFill>
                  <a:schemeClr val="bg2">
                    <a:lumMod val="50000"/>
                  </a:schemeClr>
                </a:solidFill>
                <a:latin typeface="Abadi"/>
                <a:sym typeface="+mn-ea"/>
              </a:rPr>
              <a:t>Using SpaceX Rest API</a:t>
            </a:r>
            <a:endParaRPr lang="en-US" sz="1600" dirty="0">
              <a:solidFill>
                <a:schemeClr val="bg2">
                  <a:lumMod val="50000"/>
                </a:schemeClr>
              </a:solidFill>
              <a:latin typeface="Abadi"/>
            </a:endParaRPr>
          </a:p>
          <a:p>
            <a:pPr lvl="1">
              <a:lnSpc>
                <a:spcPct val="120000"/>
              </a:lnSpc>
              <a:spcBef>
                <a:spcPts val="1400"/>
              </a:spcBef>
            </a:pPr>
            <a:r>
              <a:rPr lang="en-US" sz="1600" dirty="0">
                <a:solidFill>
                  <a:schemeClr val="bg2">
                    <a:lumMod val="50000"/>
                  </a:schemeClr>
                </a:solidFill>
                <a:latin typeface="Abadi"/>
                <a:sym typeface="+mn-ea"/>
              </a:rPr>
              <a:t>Using Web Scrapping from Wikipedia</a:t>
            </a:r>
            <a:endParaRPr lang="en-US" sz="1600" dirty="0">
              <a:solidFill>
                <a:schemeClr val="bg2">
                  <a:lumMod val="50000"/>
                </a:schemeClr>
              </a:solidFill>
              <a:latin typeface="Abadi"/>
            </a:endParaRPr>
          </a:p>
          <a:p>
            <a:pPr>
              <a:lnSpc>
                <a:spcPct val="120000"/>
              </a:lnSpc>
              <a:spcBef>
                <a:spcPts val="1400"/>
              </a:spcBef>
            </a:pPr>
            <a:r>
              <a:rPr lang="en-US" sz="1600" dirty="0">
                <a:solidFill>
                  <a:schemeClr val="accent3">
                    <a:lumMod val="25000"/>
                  </a:schemeClr>
                </a:solidFill>
                <a:latin typeface="Abadi"/>
                <a:sym typeface="+mn-ea"/>
              </a:rPr>
              <a:t>Perform data wrangling</a:t>
            </a:r>
            <a:endParaRPr lang="en-US" sz="1600" dirty="0">
              <a:solidFill>
                <a:schemeClr val="accent3">
                  <a:lumMod val="25000"/>
                </a:schemeClr>
              </a:solidFill>
              <a:latin typeface="Abadi"/>
            </a:endParaRPr>
          </a:p>
          <a:p>
            <a:pPr lvl="1">
              <a:lnSpc>
                <a:spcPct val="120000"/>
              </a:lnSpc>
              <a:spcBef>
                <a:spcPts val="1400"/>
              </a:spcBef>
            </a:pPr>
            <a:r>
              <a:rPr lang="en-US" sz="1600" dirty="0">
                <a:solidFill>
                  <a:schemeClr val="bg2">
                    <a:lumMod val="50000"/>
                  </a:schemeClr>
                </a:solidFill>
                <a:latin typeface="Abadi"/>
                <a:sym typeface="+mn-ea"/>
              </a:rPr>
              <a:t>Filtering the data , Dealing with missing values.</a:t>
            </a:r>
            <a:endParaRPr lang="en-US" sz="1600" dirty="0">
              <a:solidFill>
                <a:schemeClr val="bg2">
                  <a:lumMod val="50000"/>
                </a:schemeClr>
              </a:solidFill>
              <a:latin typeface="Abadi"/>
            </a:endParaRPr>
          </a:p>
          <a:p>
            <a:pPr lvl="1">
              <a:lnSpc>
                <a:spcPct val="120000"/>
              </a:lnSpc>
              <a:spcBef>
                <a:spcPts val="1400"/>
              </a:spcBef>
            </a:pPr>
            <a:r>
              <a:rPr lang="en-US" sz="1600" dirty="0">
                <a:solidFill>
                  <a:schemeClr val="bg2">
                    <a:lumMod val="50000"/>
                  </a:schemeClr>
                </a:solidFill>
                <a:latin typeface="Abadi"/>
                <a:sym typeface="+mn-ea"/>
              </a:rPr>
              <a:t>Using One Hot Encoding to prepare the data to a binary classification</a:t>
            </a:r>
            <a:endParaRPr lang="en-US" sz="1600" dirty="0">
              <a:solidFill>
                <a:schemeClr val="bg2">
                  <a:lumMod val="50000"/>
                </a:schemeClr>
              </a:solidFill>
              <a:latin typeface="Abadi"/>
            </a:endParaRPr>
          </a:p>
          <a:p>
            <a:pPr>
              <a:lnSpc>
                <a:spcPct val="120000"/>
              </a:lnSpc>
              <a:spcBef>
                <a:spcPts val="1400"/>
              </a:spcBef>
            </a:pPr>
            <a:r>
              <a:rPr lang="en-US" sz="1600" dirty="0">
                <a:solidFill>
                  <a:schemeClr val="accent3">
                    <a:lumMod val="25000"/>
                  </a:schemeClr>
                </a:solidFill>
                <a:latin typeface="Abadi"/>
                <a:sym typeface="+mn-ea"/>
              </a:rPr>
              <a:t>Perform exploratory data analysis (EDA) using visualization and SQL</a:t>
            </a:r>
            <a:endParaRPr lang="en-US" sz="1600" dirty="0">
              <a:solidFill>
                <a:schemeClr val="accent3">
                  <a:lumMod val="25000"/>
                </a:schemeClr>
              </a:solidFill>
              <a:latin typeface="Abadi"/>
            </a:endParaRPr>
          </a:p>
          <a:p>
            <a:pPr>
              <a:lnSpc>
                <a:spcPct val="120000"/>
              </a:lnSpc>
              <a:spcBef>
                <a:spcPts val="1400"/>
              </a:spcBef>
            </a:pPr>
            <a:r>
              <a:rPr lang="en-US" sz="1600" dirty="0">
                <a:solidFill>
                  <a:schemeClr val="accent3">
                    <a:lumMod val="25000"/>
                  </a:schemeClr>
                </a:solidFill>
                <a:latin typeface="Abadi"/>
                <a:sym typeface="+mn-ea"/>
              </a:rPr>
              <a:t>Perform interactive visual analytics using Folium and </a:t>
            </a:r>
            <a:r>
              <a:rPr lang="en-US" sz="1600" dirty="0" err="1">
                <a:solidFill>
                  <a:schemeClr val="accent3">
                    <a:lumMod val="25000"/>
                  </a:schemeClr>
                </a:solidFill>
                <a:latin typeface="Abadi"/>
                <a:sym typeface="+mn-ea"/>
              </a:rPr>
              <a:t>Plotly</a:t>
            </a:r>
            <a:r>
              <a:rPr lang="en-US" sz="1600" dirty="0">
                <a:solidFill>
                  <a:schemeClr val="accent3">
                    <a:lumMod val="25000"/>
                  </a:schemeClr>
                </a:solidFill>
                <a:latin typeface="Abadi"/>
                <a:sym typeface="+mn-ea"/>
              </a:rPr>
              <a:t> Dash</a:t>
            </a:r>
            <a:endParaRPr lang="en-US" sz="1600" dirty="0">
              <a:solidFill>
                <a:schemeClr val="accent3">
                  <a:lumMod val="25000"/>
                </a:schemeClr>
              </a:solidFill>
              <a:latin typeface="Abadi"/>
            </a:endParaRPr>
          </a:p>
          <a:p>
            <a:pPr>
              <a:lnSpc>
                <a:spcPct val="120000"/>
              </a:lnSpc>
              <a:spcBef>
                <a:spcPts val="1400"/>
              </a:spcBef>
            </a:pPr>
            <a:r>
              <a:rPr lang="en-US" sz="1600" dirty="0">
                <a:solidFill>
                  <a:schemeClr val="accent3">
                    <a:lumMod val="25000"/>
                  </a:schemeClr>
                </a:solidFill>
                <a:latin typeface="Abadi"/>
                <a:sym typeface="+mn-ea"/>
              </a:rPr>
              <a:t>Perform predictive analysis using classification models</a:t>
            </a:r>
            <a:endParaRPr lang="en-US" sz="1600" dirty="0">
              <a:solidFill>
                <a:schemeClr val="accent3">
                  <a:lumMod val="25000"/>
                </a:schemeClr>
              </a:solidFill>
              <a:latin typeface="Abadi"/>
            </a:endParaRPr>
          </a:p>
          <a:p>
            <a:pPr lvl="1">
              <a:lnSpc>
                <a:spcPct val="120000"/>
              </a:lnSpc>
              <a:spcBef>
                <a:spcPts val="1400"/>
              </a:spcBef>
            </a:pPr>
            <a:r>
              <a:rPr lang="en-US" sz="1600" dirty="0">
                <a:solidFill>
                  <a:schemeClr val="bg2">
                    <a:lumMod val="50000"/>
                  </a:schemeClr>
                </a:solidFill>
                <a:latin typeface="Abadi"/>
                <a:sym typeface="+mn-ea"/>
              </a:rPr>
              <a:t> Building, tuning and evaluation of classification models to ensure best results</a:t>
            </a:r>
            <a:endParaRPr lang="en-US" sz="1600" dirty="0">
              <a:solidFill>
                <a:schemeClr val="bg2">
                  <a:lumMod val="50000"/>
                </a:schemeClr>
              </a:solidFill>
              <a:latin typeface="Abadi"/>
            </a:endParaRPr>
          </a:p>
          <a:p>
            <a:pPr>
              <a:lnSpc>
                <a:spcPct val="12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pPr>
              <a:lnSpc>
                <a:spcPct val="100000"/>
              </a:lnSpc>
              <a:spcBef>
                <a:spcPts val="1400"/>
              </a:spcBef>
            </a:pPr>
            <a:endParaRPr lang="en-US" sz="1600" dirty="0">
              <a:solidFill>
                <a:schemeClr val="accent3">
                  <a:lumMod val="25000"/>
                </a:schemeClr>
              </a:solidFill>
              <a:latin typeface="Abadi"/>
            </a:endParaRPr>
          </a:p>
          <a:p>
            <a:endParaRPr lang="en-US" sz="1600" dirty="0">
              <a:solidFill>
                <a:schemeClr val="accent3">
                  <a:lumMod val="25000"/>
                </a:schemeClr>
              </a:solidFill>
              <a:latin typeface="Abad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Data Collection</a:t>
            </a:r>
            <a:endParaRPr lang="en-US"/>
          </a:p>
        </p:txBody>
      </p:sp>
      <p:sp>
        <p:nvSpPr>
          <p:cNvPr id="3" name="Content Placeholder 2"/>
          <p:cNvSpPr>
            <a:spLocks noGrp="1"/>
          </p:cNvSpPr>
          <p:nvPr>
            <p:ph idx="1"/>
          </p:nvPr>
        </p:nvSpPr>
        <p:spPr/>
        <p:txBody>
          <a:bodyPr>
            <a:normAutofit lnSpcReduction="20000"/>
          </a:bodyPr>
          <a:p>
            <a:r>
              <a:rPr lang="en-US"/>
              <a:t>Data collection process involved a combination of API requests from SpaceX REST API and Web Scraping data from a table in SpaceX’s Wikipedia entry.</a:t>
            </a:r>
            <a:endParaRPr lang="en-US"/>
          </a:p>
          <a:p>
            <a:r>
              <a:rPr lang="en-US"/>
              <a:t>We had to use both of these data collection methods in order to get complete information about the launches for a more detailed analysis.</a:t>
            </a:r>
            <a:endParaRPr lang="en-US"/>
          </a:p>
          <a:p>
            <a:r>
              <a:rPr lang="en-US"/>
              <a:t>Data Columns are obtained by using SpaceX REST API: FlightNumber, Date, BoosterVersion, PayloadMass, Orbit, LaunchSite,Outcome, Flights, GridFins, Reused, Legs, LandingPad, Block, ReusedCount, Serial, Longitude, Latitude</a:t>
            </a:r>
            <a:endParaRPr lang="en-US"/>
          </a:p>
          <a:p>
            <a:r>
              <a:rPr lang="en-US"/>
              <a:t>Data Columns are obtained by using Wikipedia Web Scraping: Flight No., Launch site, Payload, PayloadMass, Orbit, Customer, Launch outcome, Version Booster, Booster landing, Date, Time</a:t>
            </a: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Data Collection – SpaceX API</a:t>
            </a:r>
            <a:endParaRPr lang="en-US"/>
          </a:p>
        </p:txBody>
      </p:sp>
      <p:pic>
        <p:nvPicPr>
          <p:cNvPr id="4" name="Content Placeholder 3"/>
          <p:cNvPicPr>
            <a:picLocks noChangeAspect="1"/>
          </p:cNvPicPr>
          <p:nvPr>
            <p:ph idx="1"/>
          </p:nvPr>
        </p:nvPicPr>
        <p:blipFill>
          <a:blip r:embed="rId1"/>
          <a:stretch>
            <a:fillRect/>
          </a:stretch>
        </p:blipFill>
        <p:spPr>
          <a:xfrm>
            <a:off x="953770" y="1825625"/>
            <a:ext cx="10488295" cy="443674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dirty="0">
                <a:solidFill>
                  <a:srgbClr val="0B49CB"/>
                </a:solidFill>
                <a:latin typeface="Abadi"/>
                <a:sym typeface="+mn-ea"/>
              </a:rPr>
              <a:t>Data Collection - Scraping</a:t>
            </a:r>
            <a:endParaRPr lang="en-US"/>
          </a:p>
        </p:txBody>
      </p:sp>
      <p:pic>
        <p:nvPicPr>
          <p:cNvPr id="4" name="Content Placeholder 3"/>
          <p:cNvPicPr>
            <a:picLocks noChangeAspect="1"/>
          </p:cNvPicPr>
          <p:nvPr>
            <p:ph idx="1"/>
          </p:nvPr>
        </p:nvPicPr>
        <p:blipFill>
          <a:blip r:embed="rId1"/>
          <a:stretch>
            <a:fillRect/>
          </a:stretch>
        </p:blipFill>
        <p:spPr>
          <a:xfrm>
            <a:off x="837565" y="1765935"/>
            <a:ext cx="10516235" cy="446976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11369</Words>
  <Application>WPS Presentation</Application>
  <PresentationFormat>Widescreen</PresentationFormat>
  <Paragraphs>273</Paragraphs>
  <Slides>46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46</vt:i4>
      </vt:variant>
    </vt:vector>
  </HeadingPairs>
  <TitlesOfParts>
    <vt:vector size="58" baseType="lpstr">
      <vt:lpstr>Arial</vt:lpstr>
      <vt:lpstr>SimSun</vt:lpstr>
      <vt:lpstr>Wingdings</vt:lpstr>
      <vt:lpstr>Abadi</vt:lpstr>
      <vt:lpstr>Segoe Print</vt:lpstr>
      <vt:lpstr>Abadi</vt:lpstr>
      <vt:lpstr>Calibri</vt:lpstr>
      <vt:lpstr>Microsoft YaHei</vt:lpstr>
      <vt:lpstr>Arial Unicode MS</vt:lpstr>
      <vt:lpstr>Calibri Light</vt:lpstr>
      <vt:lpstr>Wingdings 3</vt:lpstr>
      <vt:lpstr>Office Theme</vt:lpstr>
      <vt:lpstr>PowerPoint 演示文稿</vt:lpstr>
      <vt:lpstr>Outline</vt:lpstr>
      <vt:lpstr>Executive Summary</vt:lpstr>
      <vt:lpstr>Introduction</vt:lpstr>
      <vt:lpstr>PowerPoint 演示文稿</vt:lpstr>
      <vt:lpstr>Methodology</vt:lpstr>
      <vt:lpstr>Data Collection</vt:lpstr>
      <vt:lpstr>Data Collection – SpaceX API</vt:lpstr>
      <vt:lpstr>Data Collection - Scraping</vt:lpstr>
      <vt:lpstr>Data Wrangling</vt:lpstr>
      <vt:lpstr>EDA with Data Visualization</vt:lpstr>
      <vt:lpstr>EDA with SQL</vt:lpstr>
      <vt:lpstr>Build an Interactive Map with Folium</vt:lpstr>
      <vt:lpstr>Build a Dashboard with Plotly Dash</vt:lpstr>
      <vt:lpstr>Predictive Analysis (Classification)</vt:lpstr>
      <vt:lpstr>Results</vt:lpstr>
      <vt:lpstr>EDA with visualization</vt:lpstr>
      <vt:lpstr>Flight Number vs. Launch Site</vt:lpstr>
      <vt:lpstr>Payload vs. Launch Site</vt:lpstr>
      <vt:lpstr>Success Rate vs. Orbit Type</vt:lpstr>
      <vt:lpstr>Flight Number vs. Orbit Type</vt:lpstr>
      <vt:lpstr>Payload vs. Orbit Type</vt:lpstr>
      <vt:lpstr>Launch Success Yearly Trend</vt:lpstr>
      <vt:lpstr>All Launch Site Names</vt:lpstr>
      <vt:lpstr>Launch Site Names Begin with 'KSC'</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PowerPoint 演示文稿</vt:lpstr>
      <vt:lpstr>All launch sites’ location markers on a global map</vt:lpstr>
      <vt:lpstr>Color-labeled launch records on the map</vt:lpstr>
      <vt:lpstr>Distance from launch site KSC LC-39A to its proximities</vt:lpstr>
      <vt:lpstr>PowerPoint 演示文稿</vt:lpstr>
      <vt:lpstr>Launch success count for all sites</vt:lpstr>
      <vt:lpstr>Launch site with highest launch success ratio</vt:lpstr>
      <vt:lpstr>Payload Mass vs. Launch Outcome for all sites</vt:lpstr>
      <vt:lpstr>PowerPoint 演示文稿</vt:lpstr>
      <vt:lpstr>Classification Accuracy</vt:lpstr>
      <vt:lpstr>Confusion Matrix</vt:lpstr>
      <vt:lpstr>Conclusions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bharath reddy</cp:lastModifiedBy>
  <cp:revision>20</cp:revision>
  <dcterms:created xsi:type="dcterms:W3CDTF">2024-06-02T06:38:00Z</dcterms:created>
  <dcterms:modified xsi:type="dcterms:W3CDTF">2024-09-13T06:23:35Z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75BFF695F6B04DC79C7EC584845EA97C_11</vt:lpwstr>
  </property>
  <property fmtid="{D5CDD505-2E9C-101B-9397-08002B2CF9AE}" pid="3" name="KSOProductBuildVer">
    <vt:lpwstr>1033-12.2.0.17562</vt:lpwstr>
  </property>
</Properties>
</file>